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58" r:id="rId3"/>
    <p:sldId id="259" r:id="rId4"/>
    <p:sldId id="292" r:id="rId5"/>
    <p:sldId id="293" r:id="rId6"/>
    <p:sldId id="294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1" r:id="rId28"/>
    <p:sldId id="280" r:id="rId29"/>
    <p:sldId id="283" r:id="rId30"/>
    <p:sldId id="284" r:id="rId31"/>
    <p:sldId id="282" r:id="rId32"/>
    <p:sldId id="285" r:id="rId33"/>
    <p:sldId id="286" r:id="rId34"/>
    <p:sldId id="257" r:id="rId35"/>
    <p:sldId id="287" r:id="rId36"/>
    <p:sldId id="288" r:id="rId37"/>
    <p:sldId id="289" r:id="rId38"/>
    <p:sldId id="290" r:id="rId39"/>
    <p:sldId id="291" r:id="rId40"/>
    <p:sldId id="295" r:id="rId41"/>
    <p:sldId id="296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CCC1"/>
    <a:srgbClr val="F2E7E2"/>
    <a:srgbClr val="8E5B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CCF2B-900D-406F-9E23-653BECDD2058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1CB4F8-95F4-4B0E-8A7F-0BE9DC3D4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38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Isi list menu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CB4F8-95F4-4B0E-8A7F-0BE9DC3D4B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26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CB4F8-95F4-4B0E-8A7F-0BE9DC3D4B7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20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CB4F8-95F4-4B0E-8A7F-0BE9DC3D4B7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136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CB4F8-95F4-4B0E-8A7F-0BE9DC3D4B7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96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Setiap</a:t>
            </a:r>
            <a:r>
              <a:rPr lang="en-US" dirty="0"/>
              <a:t> customer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detail result test </a:t>
            </a:r>
            <a:r>
              <a:rPr lang="en-US" dirty="0" err="1"/>
              <a:t>nya</a:t>
            </a:r>
            <a:r>
              <a:rPr lang="en-US" dirty="0"/>
              <a:t> (acne, dry, oily)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detail </a:t>
            </a:r>
            <a:r>
              <a:rPr lang="en-US" dirty="0" err="1"/>
              <a:t>varian</a:t>
            </a:r>
            <a:r>
              <a:rPr lang="en-US" dirty="0"/>
              <a:t> customize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dipilih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CB4F8-95F4-4B0E-8A7F-0BE9DC3D4B7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11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di print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CB4F8-95F4-4B0E-8A7F-0BE9DC3D4B7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12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di-print. </a:t>
            </a:r>
            <a:r>
              <a:rPr lang="en-US" dirty="0" err="1"/>
              <a:t>Harus</a:t>
            </a:r>
            <a:r>
              <a:rPr lang="en-US" dirty="0"/>
              <a:t> kotak2 </a:t>
            </a:r>
            <a:r>
              <a:rPr lang="en-US" dirty="0" err="1"/>
              <a:t>kecil</a:t>
            </a:r>
            <a:r>
              <a:rPr lang="en-US" dirty="0"/>
              <a:t>, </a:t>
            </a:r>
            <a:r>
              <a:rPr lang="en-US" dirty="0" err="1"/>
              <a:t>nanti</a:t>
            </a:r>
            <a:r>
              <a:rPr lang="en-US" dirty="0"/>
              <a:t> di print di </a:t>
            </a:r>
            <a:r>
              <a:rPr lang="en-US" dirty="0" err="1"/>
              <a:t>kertas</a:t>
            </a:r>
            <a:r>
              <a:rPr lang="en-US" dirty="0"/>
              <a:t> sticker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ditempelin</a:t>
            </a:r>
            <a:r>
              <a:rPr lang="en-US" dirty="0"/>
              <a:t> di </a:t>
            </a:r>
            <a:r>
              <a:rPr lang="en-US" dirty="0" err="1"/>
              <a:t>kemasannya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CB4F8-95F4-4B0E-8A7F-0BE9DC3D4B7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30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di-print. </a:t>
            </a:r>
            <a:r>
              <a:rPr lang="en-US" dirty="0" err="1"/>
              <a:t>Harus</a:t>
            </a:r>
            <a:r>
              <a:rPr lang="en-US" dirty="0"/>
              <a:t> kotak2 </a:t>
            </a:r>
            <a:r>
              <a:rPr lang="en-US" dirty="0" err="1"/>
              <a:t>kecil</a:t>
            </a:r>
            <a:r>
              <a:rPr lang="en-US" dirty="0"/>
              <a:t>, </a:t>
            </a:r>
            <a:r>
              <a:rPr lang="en-US" dirty="0" err="1"/>
              <a:t>nanti</a:t>
            </a:r>
            <a:r>
              <a:rPr lang="en-US" dirty="0"/>
              <a:t> di print di </a:t>
            </a:r>
            <a:r>
              <a:rPr lang="en-US" dirty="0" err="1"/>
              <a:t>kertas</a:t>
            </a:r>
            <a:r>
              <a:rPr lang="en-US" dirty="0"/>
              <a:t> sticker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ditempelin</a:t>
            </a:r>
            <a:r>
              <a:rPr lang="en-US" dirty="0"/>
              <a:t> di </a:t>
            </a:r>
            <a:r>
              <a:rPr lang="en-US" dirty="0" err="1"/>
              <a:t>kemasannya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CB4F8-95F4-4B0E-8A7F-0BE9DC3D4B7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158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di-print. </a:t>
            </a:r>
            <a:r>
              <a:rPr lang="en-US" dirty="0" err="1"/>
              <a:t>Harus</a:t>
            </a:r>
            <a:r>
              <a:rPr lang="en-US" dirty="0"/>
              <a:t> kotak2 </a:t>
            </a:r>
            <a:r>
              <a:rPr lang="en-US" dirty="0" err="1"/>
              <a:t>kecil</a:t>
            </a:r>
            <a:r>
              <a:rPr lang="en-US" dirty="0"/>
              <a:t>, </a:t>
            </a:r>
            <a:r>
              <a:rPr lang="en-US" dirty="0" err="1"/>
              <a:t>nanti</a:t>
            </a:r>
            <a:r>
              <a:rPr lang="en-US" dirty="0"/>
              <a:t> di print di </a:t>
            </a:r>
            <a:r>
              <a:rPr lang="en-US" dirty="0" err="1"/>
              <a:t>kertas</a:t>
            </a:r>
            <a:r>
              <a:rPr lang="en-US" dirty="0"/>
              <a:t> sticker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ditempelin</a:t>
            </a:r>
            <a:r>
              <a:rPr lang="en-US" dirty="0"/>
              <a:t> di </a:t>
            </a:r>
            <a:r>
              <a:rPr lang="en-US" dirty="0" err="1"/>
              <a:t>kemasannya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CB4F8-95F4-4B0E-8A7F-0BE9DC3D4B7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49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Formula code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tandanya</a:t>
            </a:r>
            <a:r>
              <a:rPr lang="en-US" dirty="0"/>
              <a:t>. </a:t>
            </a:r>
            <a:r>
              <a:rPr lang="en-US" dirty="0" err="1"/>
              <a:t>Kalo</a:t>
            </a:r>
            <a:r>
              <a:rPr lang="en-US" dirty="0"/>
              <a:t> </a:t>
            </a:r>
            <a:r>
              <a:rPr lang="en-US" dirty="0" err="1"/>
              <a:t>depannya</a:t>
            </a:r>
            <a:r>
              <a:rPr lang="en-US" dirty="0"/>
              <a:t> #2 </a:t>
            </a:r>
            <a:r>
              <a:rPr lang="en-US" dirty="0" err="1"/>
              <a:t>berarti</a:t>
            </a:r>
            <a:r>
              <a:rPr lang="en-US" dirty="0"/>
              <a:t> acne, </a:t>
            </a:r>
            <a:r>
              <a:rPr lang="en-US" dirty="0" err="1"/>
              <a:t>kalo</a:t>
            </a:r>
            <a:r>
              <a:rPr lang="en-US" dirty="0"/>
              <a:t> #3 </a:t>
            </a:r>
            <a:r>
              <a:rPr lang="en-US" dirty="0" err="1"/>
              <a:t>berarti</a:t>
            </a:r>
            <a:r>
              <a:rPr lang="en-US" dirty="0"/>
              <a:t> dry,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CB4F8-95F4-4B0E-8A7F-0BE9DC3D4B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27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 formula code </a:t>
            </a:r>
            <a:r>
              <a:rPr lang="en-US" dirty="0" err="1"/>
              <a:t>khusus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katalog</a:t>
            </a:r>
            <a:r>
              <a:rPr lang="en-US" dirty="0"/>
              <a:t> (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custom)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CB4F8-95F4-4B0E-8A7F-0BE9DC3D4B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2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Formula code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tandanya</a:t>
            </a:r>
            <a:r>
              <a:rPr lang="en-US" dirty="0"/>
              <a:t>. </a:t>
            </a:r>
            <a:r>
              <a:rPr lang="en-US" dirty="0" err="1"/>
              <a:t>Kalo</a:t>
            </a:r>
            <a:r>
              <a:rPr lang="en-US" dirty="0"/>
              <a:t> </a:t>
            </a:r>
            <a:r>
              <a:rPr lang="en-US" dirty="0" err="1"/>
              <a:t>depannya</a:t>
            </a:r>
            <a:r>
              <a:rPr lang="en-US" dirty="0"/>
              <a:t> #2 </a:t>
            </a:r>
            <a:r>
              <a:rPr lang="en-US" dirty="0" err="1"/>
              <a:t>berarti</a:t>
            </a:r>
            <a:r>
              <a:rPr lang="en-US" dirty="0"/>
              <a:t> acne, </a:t>
            </a:r>
            <a:r>
              <a:rPr lang="en-US" dirty="0" err="1"/>
              <a:t>kalo</a:t>
            </a:r>
            <a:r>
              <a:rPr lang="en-US" dirty="0"/>
              <a:t> #3 </a:t>
            </a:r>
            <a:r>
              <a:rPr lang="en-US" dirty="0" err="1"/>
              <a:t>berarti</a:t>
            </a:r>
            <a:r>
              <a:rPr lang="en-US" dirty="0"/>
              <a:t> dry,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CB4F8-95F4-4B0E-8A7F-0BE9DC3D4B7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75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kalo</a:t>
            </a:r>
            <a:r>
              <a:rPr lang="en-US" dirty="0"/>
              <a:t> </a:t>
            </a:r>
            <a:r>
              <a:rPr lang="en-US" dirty="0" err="1"/>
              <a:t>pilih</a:t>
            </a:r>
            <a:r>
              <a:rPr lang="en-US" dirty="0"/>
              <a:t> medium package. </a:t>
            </a:r>
            <a:r>
              <a:rPr lang="en-US" dirty="0" err="1"/>
              <a:t>Kalo</a:t>
            </a:r>
            <a:r>
              <a:rPr lang="en-US" dirty="0"/>
              <a:t> large package,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raw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nanti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&gt;7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CB4F8-95F4-4B0E-8A7F-0BE9DC3D4B7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12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CB4F8-95F4-4B0E-8A7F-0BE9DC3D4B7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62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CB4F8-95F4-4B0E-8A7F-0BE9DC3D4B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17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CB4F8-95F4-4B0E-8A7F-0BE9DC3D4B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88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Pake</a:t>
            </a:r>
            <a:r>
              <a:rPr lang="en-US" dirty="0"/>
              <a:t> </a:t>
            </a:r>
            <a:r>
              <a:rPr lang="en-US" dirty="0" err="1"/>
              <a:t>midtrans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CB4F8-95F4-4B0E-8A7F-0BE9DC3D4B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60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5F7A1-D062-43FE-86FD-710F390D1EDE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B789-FEE2-4A21-B016-8A449261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89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5F7A1-D062-43FE-86FD-710F390D1EDE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B789-FEE2-4A21-B016-8A449261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80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5F7A1-D062-43FE-86FD-710F390D1EDE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B789-FEE2-4A21-B016-8A449261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58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5F7A1-D062-43FE-86FD-710F390D1EDE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B789-FEE2-4A21-B016-8A449261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37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5F7A1-D062-43FE-86FD-710F390D1EDE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B789-FEE2-4A21-B016-8A449261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5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5F7A1-D062-43FE-86FD-710F390D1EDE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B789-FEE2-4A21-B016-8A449261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22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5F7A1-D062-43FE-86FD-710F390D1EDE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B789-FEE2-4A21-B016-8A449261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67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5F7A1-D062-43FE-86FD-710F390D1EDE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B789-FEE2-4A21-B016-8A449261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58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5F7A1-D062-43FE-86FD-710F390D1EDE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B789-FEE2-4A21-B016-8A449261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7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5F7A1-D062-43FE-86FD-710F390D1EDE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B789-FEE2-4A21-B016-8A449261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82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5F7A1-D062-43FE-86FD-710F390D1EDE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B789-FEE2-4A21-B016-8A449261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14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5F7A1-D062-43FE-86FD-710F390D1EDE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1B789-FEE2-4A21-B016-8A449261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754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6.wdp"/><Relationship Id="rId3" Type="http://schemas.openxmlformats.org/officeDocument/2006/relationships/image" Target="../media/image3.png"/><Relationship Id="rId7" Type="http://schemas.microsoft.com/office/2007/relationships/hdphoto" Target="../media/hdphoto3.wdp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E5667-9E7D-4BF7-8B83-6897C5DD45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45" b="40870"/>
          <a:stretch/>
        </p:blipFill>
        <p:spPr>
          <a:xfrm>
            <a:off x="1226822" y="1749286"/>
            <a:ext cx="9363510" cy="25146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A0ED22-E9DA-4C7D-9BE1-E8D42F6FC62E}"/>
              </a:ext>
            </a:extLst>
          </p:cNvPr>
          <p:cNvSpPr/>
          <p:nvPr/>
        </p:nvSpPr>
        <p:spPr>
          <a:xfrm>
            <a:off x="3990019" y="4118942"/>
            <a:ext cx="3837116" cy="467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latin typeface="Arial Nova Cond Light" panose="020B0604020202020204" pitchFamily="34" charset="0"/>
                <a:cs typeface="Arabic Typesetting" panose="020B0604020202020204" pitchFamily="66" charset="-78"/>
              </a:rPr>
              <a:t>Register</a:t>
            </a:r>
            <a:r>
              <a:rPr lang="en-US" dirty="0">
                <a:latin typeface="Arial Nova Cond Light" panose="020B0604020202020204" pitchFamily="34" charset="0"/>
                <a:cs typeface="Arabic Typesetting" panose="020B0604020202020204" pitchFamily="66" charset="-78"/>
              </a:rPr>
              <a:t>, </a:t>
            </a:r>
            <a:r>
              <a:rPr lang="en-US" u="sng" dirty="0">
                <a:latin typeface="Arial Nova Cond Light" panose="020B0604020202020204" pitchFamily="34" charset="0"/>
                <a:cs typeface="Arabic Typesetting" panose="020B0604020202020204" pitchFamily="66" charset="-78"/>
              </a:rPr>
              <a:t>login</a:t>
            </a:r>
            <a:endParaRPr lang="en-US" dirty="0">
              <a:latin typeface="Arial Nova Cond Light" panose="020B0604020202020204" pitchFamily="34" charset="0"/>
              <a:cs typeface="Arabic Typesetting" panose="020B0604020202020204" pitchFamily="66" charset="-78"/>
            </a:endParaRPr>
          </a:p>
        </p:txBody>
      </p:sp>
      <p:pic>
        <p:nvPicPr>
          <p:cNvPr id="1026" name="Picture 2" descr="Hasil gambar untuk arrow link">
            <a:extLst>
              <a:ext uri="{FF2B5EF4-FFF2-40B4-BE49-F238E27FC236}">
                <a16:creationId xmlns:a16="http://schemas.microsoft.com/office/drawing/2014/main" id="{5E024ED9-CEF9-4391-BC64-B89861834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244" y="4231584"/>
            <a:ext cx="354497" cy="35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6EDE1E8-E7F5-4AB8-8F3E-916AC8890C14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80F3AD9-BA9A-489E-B608-470CDF6ED31A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Picture 6" descr="Hasil gambar untuk menu bar icon">
              <a:extLst>
                <a:ext uri="{FF2B5EF4-FFF2-40B4-BE49-F238E27FC236}">
                  <a16:creationId xmlns:a16="http://schemas.microsoft.com/office/drawing/2014/main" id="{74E47982-A500-4BEE-A106-56D55FC7F8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B6186A8-60F7-41B0-8363-906A44F6E310}"/>
              </a:ext>
            </a:extLst>
          </p:cNvPr>
          <p:cNvSpPr/>
          <p:nvPr/>
        </p:nvSpPr>
        <p:spPr>
          <a:xfrm>
            <a:off x="1509312" y="5483029"/>
            <a:ext cx="47076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 your </a:t>
            </a:r>
            <a:r>
              <a:rPr lang="en-US" sz="3200" b="1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SHEET MASK!</a:t>
            </a:r>
            <a:endParaRPr lang="en-US" sz="3200" b="1" cap="none" spc="0" dirty="0">
              <a:ln w="0"/>
              <a:solidFill>
                <a:srgbClr val="E2CCC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03DA9D-9DC1-4D08-A5FA-E7543DCD2EB9}"/>
              </a:ext>
            </a:extLst>
          </p:cNvPr>
          <p:cNvSpPr/>
          <p:nvPr/>
        </p:nvSpPr>
        <p:spPr>
          <a:xfrm>
            <a:off x="6785620" y="5483029"/>
            <a:ext cx="387715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OR, </a:t>
            </a:r>
            <a:r>
              <a:rPr lang="en-US" sz="3200" b="1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buy from catalog!</a:t>
            </a:r>
            <a:endParaRPr lang="en-US" sz="3200" b="1" cap="none" spc="0" dirty="0">
              <a:ln w="0"/>
              <a:solidFill>
                <a:srgbClr val="E2CCC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3877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A93143A-95C5-4998-8785-FC35241F8E84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A4E9D6-5A77-4EC4-A517-57F4339A1E2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6" descr="Hasil gambar untuk menu bar icon">
              <a:extLst>
                <a:ext uri="{FF2B5EF4-FFF2-40B4-BE49-F238E27FC236}">
                  <a16:creationId xmlns:a16="http://schemas.microsoft.com/office/drawing/2014/main" id="{CC12A275-7B31-42C2-A3FE-2FDA1F158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asil gambar untuk lifestyle vector">
            <a:extLst>
              <a:ext uri="{FF2B5EF4-FFF2-40B4-BE49-F238E27FC236}">
                <a16:creationId xmlns:a16="http://schemas.microsoft.com/office/drawing/2014/main" id="{636DD222-153A-437D-A5DC-0065D6816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29" t="36309" b="35384"/>
          <a:stretch/>
        </p:blipFill>
        <p:spPr bwMode="auto">
          <a:xfrm>
            <a:off x="477078" y="3095758"/>
            <a:ext cx="1827143" cy="15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F4AAF2-B072-4B79-B9CB-3EBA37DA4E54}"/>
              </a:ext>
            </a:extLst>
          </p:cNvPr>
          <p:cNvSpPr/>
          <p:nvPr/>
        </p:nvSpPr>
        <p:spPr>
          <a:xfrm>
            <a:off x="1546498" y="1853019"/>
            <a:ext cx="20357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SKIN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02CB09-3FBF-4744-B527-37A18AF56832}"/>
              </a:ext>
            </a:extLst>
          </p:cNvPr>
          <p:cNvSpPr/>
          <p:nvPr/>
        </p:nvSpPr>
        <p:spPr>
          <a:xfrm>
            <a:off x="238539" y="1338785"/>
            <a:ext cx="477078" cy="470651"/>
          </a:xfrm>
          <a:prstGeom prst="ellipse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7972CBB-BF49-446A-A9AD-6D2DBF4E7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4" b="68871"/>
          <a:stretch/>
        </p:blipFill>
        <p:spPr>
          <a:xfrm>
            <a:off x="707098" y="1084527"/>
            <a:ext cx="1597123" cy="153698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41E4723-869A-4E51-A455-9CD9D2056E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6" r="32493" b="68316"/>
          <a:stretch/>
        </p:blipFill>
        <p:spPr>
          <a:xfrm>
            <a:off x="339055" y="4668177"/>
            <a:ext cx="1970282" cy="171274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ADE4633-93A9-42E8-A926-A39DCF88482D}"/>
              </a:ext>
            </a:extLst>
          </p:cNvPr>
          <p:cNvSpPr/>
          <p:nvPr/>
        </p:nvSpPr>
        <p:spPr>
          <a:xfrm>
            <a:off x="238539" y="2978315"/>
            <a:ext cx="477078" cy="470651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C59BD9-D544-49ED-826B-7FAF0879D170}"/>
              </a:ext>
            </a:extLst>
          </p:cNvPr>
          <p:cNvSpPr/>
          <p:nvPr/>
        </p:nvSpPr>
        <p:spPr>
          <a:xfrm>
            <a:off x="1922438" y="3444789"/>
            <a:ext cx="1597124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LIFESTYLE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FB8733-5E5E-4408-A22D-601FB4AAEE1B}"/>
              </a:ext>
            </a:extLst>
          </p:cNvPr>
          <p:cNvSpPr/>
          <p:nvPr/>
        </p:nvSpPr>
        <p:spPr>
          <a:xfrm>
            <a:off x="165949" y="4855366"/>
            <a:ext cx="477078" cy="470651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5A4021-9608-484A-9EA6-10C98D25C6D4}"/>
              </a:ext>
            </a:extLst>
          </p:cNvPr>
          <p:cNvSpPr/>
          <p:nvPr/>
        </p:nvSpPr>
        <p:spPr>
          <a:xfrm>
            <a:off x="2072634" y="5373363"/>
            <a:ext cx="1970281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BE20E6-DEA9-4E3C-B2AE-CEE7DE64CFC9}"/>
              </a:ext>
            </a:extLst>
          </p:cNvPr>
          <p:cNvSpPr/>
          <p:nvPr/>
        </p:nvSpPr>
        <p:spPr>
          <a:xfrm>
            <a:off x="4929808" y="1084527"/>
            <a:ext cx="834887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Nova Cond Light" panose="020B0306020202020204" pitchFamily="34" charset="0"/>
              </a:rPr>
              <a:t>4.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33AB5D-A458-4538-AFEC-E643D95F8836}"/>
              </a:ext>
            </a:extLst>
          </p:cNvPr>
          <p:cNvSpPr/>
          <p:nvPr/>
        </p:nvSpPr>
        <p:spPr>
          <a:xfrm>
            <a:off x="5678556" y="1075750"/>
            <a:ext cx="6367670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rgbClr val="FF0000"/>
                </a:solidFill>
                <a:latin typeface="Arial Nova Cond Light" panose="020B0306020202020204" pitchFamily="34" charset="0"/>
              </a:rPr>
              <a:t>How often do you breakout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2BBAF9-D5DF-4834-AAC0-1C889EDB66FE}"/>
              </a:ext>
            </a:extLst>
          </p:cNvPr>
          <p:cNvSpPr/>
          <p:nvPr/>
        </p:nvSpPr>
        <p:spPr>
          <a:xfrm>
            <a:off x="5585791" y="2621511"/>
            <a:ext cx="6367670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Rarely see a spot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Few times a month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Seems forever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All clear here</a:t>
            </a:r>
          </a:p>
        </p:txBody>
      </p:sp>
      <p:cxnSp>
        <p:nvCxnSpPr>
          <p:cNvPr id="4101" name="Straight Arrow Connector 4100">
            <a:extLst>
              <a:ext uri="{FF2B5EF4-FFF2-40B4-BE49-F238E27FC236}">
                <a16:creationId xmlns:a16="http://schemas.microsoft.com/office/drawing/2014/main" id="{4FC8A336-BBC7-4CB1-9F10-5F75EC65D8C8}"/>
              </a:ext>
            </a:extLst>
          </p:cNvPr>
          <p:cNvCxnSpPr>
            <a:cxnSpLocks/>
          </p:cNvCxnSpPr>
          <p:nvPr/>
        </p:nvCxnSpPr>
        <p:spPr>
          <a:xfrm>
            <a:off x="10535478" y="5980142"/>
            <a:ext cx="725557" cy="0"/>
          </a:xfrm>
          <a:prstGeom prst="straightConnector1">
            <a:avLst/>
          </a:prstGeom>
          <a:ln w="57150">
            <a:solidFill>
              <a:srgbClr val="F2E7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34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A93143A-95C5-4998-8785-FC35241F8E84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A4E9D6-5A77-4EC4-A517-57F4339A1E2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6" descr="Hasil gambar untuk menu bar icon">
              <a:extLst>
                <a:ext uri="{FF2B5EF4-FFF2-40B4-BE49-F238E27FC236}">
                  <a16:creationId xmlns:a16="http://schemas.microsoft.com/office/drawing/2014/main" id="{CC12A275-7B31-42C2-A3FE-2FDA1F158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asil gambar untuk lifestyle vector">
            <a:extLst>
              <a:ext uri="{FF2B5EF4-FFF2-40B4-BE49-F238E27FC236}">
                <a16:creationId xmlns:a16="http://schemas.microsoft.com/office/drawing/2014/main" id="{636DD222-153A-437D-A5DC-0065D6816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29" t="36309" b="35384"/>
          <a:stretch/>
        </p:blipFill>
        <p:spPr bwMode="auto">
          <a:xfrm>
            <a:off x="477078" y="3095758"/>
            <a:ext cx="1827143" cy="15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F4AAF2-B072-4B79-B9CB-3EBA37DA4E54}"/>
              </a:ext>
            </a:extLst>
          </p:cNvPr>
          <p:cNvSpPr/>
          <p:nvPr/>
        </p:nvSpPr>
        <p:spPr>
          <a:xfrm>
            <a:off x="1546498" y="1853019"/>
            <a:ext cx="20357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SKIN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02CB09-3FBF-4744-B527-37A18AF56832}"/>
              </a:ext>
            </a:extLst>
          </p:cNvPr>
          <p:cNvSpPr/>
          <p:nvPr/>
        </p:nvSpPr>
        <p:spPr>
          <a:xfrm>
            <a:off x="238539" y="1338785"/>
            <a:ext cx="477078" cy="470651"/>
          </a:xfrm>
          <a:prstGeom prst="ellipse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7972CBB-BF49-446A-A9AD-6D2DBF4E7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4" b="68871"/>
          <a:stretch/>
        </p:blipFill>
        <p:spPr>
          <a:xfrm>
            <a:off x="707098" y="1084527"/>
            <a:ext cx="1597123" cy="153698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41E4723-869A-4E51-A455-9CD9D2056E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6" r="32493" b="68316"/>
          <a:stretch/>
        </p:blipFill>
        <p:spPr>
          <a:xfrm>
            <a:off x="339055" y="4668177"/>
            <a:ext cx="1970282" cy="171274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ADE4633-93A9-42E8-A926-A39DCF88482D}"/>
              </a:ext>
            </a:extLst>
          </p:cNvPr>
          <p:cNvSpPr/>
          <p:nvPr/>
        </p:nvSpPr>
        <p:spPr>
          <a:xfrm>
            <a:off x="238539" y="2978315"/>
            <a:ext cx="477078" cy="470651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C59BD9-D544-49ED-826B-7FAF0879D170}"/>
              </a:ext>
            </a:extLst>
          </p:cNvPr>
          <p:cNvSpPr/>
          <p:nvPr/>
        </p:nvSpPr>
        <p:spPr>
          <a:xfrm>
            <a:off x="1922438" y="3444789"/>
            <a:ext cx="1597124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LIFESTYLE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FB8733-5E5E-4408-A22D-601FB4AAEE1B}"/>
              </a:ext>
            </a:extLst>
          </p:cNvPr>
          <p:cNvSpPr/>
          <p:nvPr/>
        </p:nvSpPr>
        <p:spPr>
          <a:xfrm>
            <a:off x="165949" y="4855366"/>
            <a:ext cx="477078" cy="470651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5A4021-9608-484A-9EA6-10C98D25C6D4}"/>
              </a:ext>
            </a:extLst>
          </p:cNvPr>
          <p:cNvSpPr/>
          <p:nvPr/>
        </p:nvSpPr>
        <p:spPr>
          <a:xfrm>
            <a:off x="2072634" y="5373363"/>
            <a:ext cx="1970281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BE20E6-DEA9-4E3C-B2AE-CEE7DE64CFC9}"/>
              </a:ext>
            </a:extLst>
          </p:cNvPr>
          <p:cNvSpPr/>
          <p:nvPr/>
        </p:nvSpPr>
        <p:spPr>
          <a:xfrm>
            <a:off x="4929808" y="1084527"/>
            <a:ext cx="834887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Nova Cond Light" panose="020B0306020202020204" pitchFamily="34" charset="0"/>
              </a:rPr>
              <a:t>5.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33AB5D-A458-4538-AFEC-E643D95F8836}"/>
              </a:ext>
            </a:extLst>
          </p:cNvPr>
          <p:cNvSpPr/>
          <p:nvPr/>
        </p:nvSpPr>
        <p:spPr>
          <a:xfrm>
            <a:off x="5678556" y="1075750"/>
            <a:ext cx="6367670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rial Nova Cond Light" panose="020B0306020202020204" pitchFamily="34" charset="0"/>
              </a:rPr>
              <a:t>Any of these skin sensitivities sound familiar? (please select all conditions)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2BBAF9-D5DF-4834-AAC0-1C889EDB66FE}"/>
              </a:ext>
            </a:extLst>
          </p:cNvPr>
          <p:cNvSpPr/>
          <p:nvPr/>
        </p:nvSpPr>
        <p:spPr>
          <a:xfrm>
            <a:off x="5764695" y="3213640"/>
            <a:ext cx="6367670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Irritated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Itchy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Dry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Red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Blotchy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None</a:t>
            </a:r>
          </a:p>
        </p:txBody>
      </p:sp>
      <p:cxnSp>
        <p:nvCxnSpPr>
          <p:cNvPr id="4101" name="Straight Arrow Connector 4100">
            <a:extLst>
              <a:ext uri="{FF2B5EF4-FFF2-40B4-BE49-F238E27FC236}">
                <a16:creationId xmlns:a16="http://schemas.microsoft.com/office/drawing/2014/main" id="{4FC8A336-BBC7-4CB1-9F10-5F75EC65D8C8}"/>
              </a:ext>
            </a:extLst>
          </p:cNvPr>
          <p:cNvCxnSpPr>
            <a:cxnSpLocks/>
          </p:cNvCxnSpPr>
          <p:nvPr/>
        </p:nvCxnSpPr>
        <p:spPr>
          <a:xfrm>
            <a:off x="10535478" y="5980142"/>
            <a:ext cx="725557" cy="0"/>
          </a:xfrm>
          <a:prstGeom prst="straightConnector1">
            <a:avLst/>
          </a:prstGeom>
          <a:ln w="57150">
            <a:solidFill>
              <a:srgbClr val="F2E7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378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A93143A-95C5-4998-8785-FC35241F8E84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A4E9D6-5A77-4EC4-A517-57F4339A1E2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6" descr="Hasil gambar untuk menu bar icon">
              <a:extLst>
                <a:ext uri="{FF2B5EF4-FFF2-40B4-BE49-F238E27FC236}">
                  <a16:creationId xmlns:a16="http://schemas.microsoft.com/office/drawing/2014/main" id="{CC12A275-7B31-42C2-A3FE-2FDA1F158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asil gambar untuk lifestyle vector">
            <a:extLst>
              <a:ext uri="{FF2B5EF4-FFF2-40B4-BE49-F238E27FC236}">
                <a16:creationId xmlns:a16="http://schemas.microsoft.com/office/drawing/2014/main" id="{636DD222-153A-437D-A5DC-0065D6816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29" t="36309" b="35384"/>
          <a:stretch/>
        </p:blipFill>
        <p:spPr bwMode="auto">
          <a:xfrm>
            <a:off x="477078" y="3095758"/>
            <a:ext cx="1827143" cy="15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F4AAF2-B072-4B79-B9CB-3EBA37DA4E54}"/>
              </a:ext>
            </a:extLst>
          </p:cNvPr>
          <p:cNvSpPr/>
          <p:nvPr/>
        </p:nvSpPr>
        <p:spPr>
          <a:xfrm>
            <a:off x="1546498" y="1853019"/>
            <a:ext cx="20357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SKIN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02CB09-3FBF-4744-B527-37A18AF56832}"/>
              </a:ext>
            </a:extLst>
          </p:cNvPr>
          <p:cNvSpPr/>
          <p:nvPr/>
        </p:nvSpPr>
        <p:spPr>
          <a:xfrm>
            <a:off x="238539" y="1338785"/>
            <a:ext cx="477078" cy="470651"/>
          </a:xfrm>
          <a:prstGeom prst="ellipse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7972CBB-BF49-446A-A9AD-6D2DBF4E7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4" b="68871"/>
          <a:stretch/>
        </p:blipFill>
        <p:spPr>
          <a:xfrm>
            <a:off x="707098" y="1084527"/>
            <a:ext cx="1597123" cy="153698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41E4723-869A-4E51-A455-9CD9D2056E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6" r="32493" b="68316"/>
          <a:stretch/>
        </p:blipFill>
        <p:spPr>
          <a:xfrm>
            <a:off x="339055" y="4668177"/>
            <a:ext cx="1970282" cy="171274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ADE4633-93A9-42E8-A926-A39DCF88482D}"/>
              </a:ext>
            </a:extLst>
          </p:cNvPr>
          <p:cNvSpPr/>
          <p:nvPr/>
        </p:nvSpPr>
        <p:spPr>
          <a:xfrm>
            <a:off x="238539" y="2978315"/>
            <a:ext cx="477078" cy="470651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C59BD9-D544-49ED-826B-7FAF0879D170}"/>
              </a:ext>
            </a:extLst>
          </p:cNvPr>
          <p:cNvSpPr/>
          <p:nvPr/>
        </p:nvSpPr>
        <p:spPr>
          <a:xfrm>
            <a:off x="1922438" y="3444789"/>
            <a:ext cx="1597124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LIFESTYLE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FB8733-5E5E-4408-A22D-601FB4AAEE1B}"/>
              </a:ext>
            </a:extLst>
          </p:cNvPr>
          <p:cNvSpPr/>
          <p:nvPr/>
        </p:nvSpPr>
        <p:spPr>
          <a:xfrm>
            <a:off x="165949" y="4855366"/>
            <a:ext cx="477078" cy="470651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5A4021-9608-484A-9EA6-10C98D25C6D4}"/>
              </a:ext>
            </a:extLst>
          </p:cNvPr>
          <p:cNvSpPr/>
          <p:nvPr/>
        </p:nvSpPr>
        <p:spPr>
          <a:xfrm>
            <a:off x="2072634" y="5373363"/>
            <a:ext cx="1970281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BE20E6-DEA9-4E3C-B2AE-CEE7DE64CFC9}"/>
              </a:ext>
            </a:extLst>
          </p:cNvPr>
          <p:cNvSpPr/>
          <p:nvPr/>
        </p:nvSpPr>
        <p:spPr>
          <a:xfrm>
            <a:off x="4929808" y="1084527"/>
            <a:ext cx="834887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Nova Cond Light" panose="020B0306020202020204" pitchFamily="34" charset="0"/>
              </a:rPr>
              <a:t>6.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33AB5D-A458-4538-AFEC-E643D95F8836}"/>
              </a:ext>
            </a:extLst>
          </p:cNvPr>
          <p:cNvSpPr/>
          <p:nvPr/>
        </p:nvSpPr>
        <p:spPr>
          <a:xfrm>
            <a:off x="5678556" y="1075750"/>
            <a:ext cx="6367670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rial Nova Cond Light" panose="020B0306020202020204" pitchFamily="34" charset="0"/>
              </a:rPr>
              <a:t>What’s involved in your daily skincare routine? (Select everything you use)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2BBAF9-D5DF-4834-AAC0-1C889EDB66FE}"/>
              </a:ext>
            </a:extLst>
          </p:cNvPr>
          <p:cNvSpPr/>
          <p:nvPr/>
        </p:nvSpPr>
        <p:spPr>
          <a:xfrm>
            <a:off x="5678556" y="3089490"/>
            <a:ext cx="6367670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Cleansers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Toners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Serum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Moisturizers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Eye creams</a:t>
            </a:r>
          </a:p>
        </p:txBody>
      </p:sp>
      <p:cxnSp>
        <p:nvCxnSpPr>
          <p:cNvPr id="4101" name="Straight Arrow Connector 4100">
            <a:extLst>
              <a:ext uri="{FF2B5EF4-FFF2-40B4-BE49-F238E27FC236}">
                <a16:creationId xmlns:a16="http://schemas.microsoft.com/office/drawing/2014/main" id="{4FC8A336-BBC7-4CB1-9F10-5F75EC65D8C8}"/>
              </a:ext>
            </a:extLst>
          </p:cNvPr>
          <p:cNvCxnSpPr>
            <a:cxnSpLocks/>
          </p:cNvCxnSpPr>
          <p:nvPr/>
        </p:nvCxnSpPr>
        <p:spPr>
          <a:xfrm>
            <a:off x="10535478" y="5980142"/>
            <a:ext cx="725557" cy="0"/>
          </a:xfrm>
          <a:prstGeom prst="straightConnector1">
            <a:avLst/>
          </a:prstGeom>
          <a:ln w="57150">
            <a:solidFill>
              <a:srgbClr val="F2E7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154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A93143A-95C5-4998-8785-FC35241F8E84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A4E9D6-5A77-4EC4-A517-57F4339A1E2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6" descr="Hasil gambar untuk menu bar icon">
              <a:extLst>
                <a:ext uri="{FF2B5EF4-FFF2-40B4-BE49-F238E27FC236}">
                  <a16:creationId xmlns:a16="http://schemas.microsoft.com/office/drawing/2014/main" id="{CC12A275-7B31-42C2-A3FE-2FDA1F158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asil gambar untuk lifestyle vector">
            <a:extLst>
              <a:ext uri="{FF2B5EF4-FFF2-40B4-BE49-F238E27FC236}">
                <a16:creationId xmlns:a16="http://schemas.microsoft.com/office/drawing/2014/main" id="{636DD222-153A-437D-A5DC-0065D6816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29" t="36309" b="35384"/>
          <a:stretch/>
        </p:blipFill>
        <p:spPr bwMode="auto">
          <a:xfrm>
            <a:off x="477078" y="3095758"/>
            <a:ext cx="1827143" cy="15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F4AAF2-B072-4B79-B9CB-3EBA37DA4E54}"/>
              </a:ext>
            </a:extLst>
          </p:cNvPr>
          <p:cNvSpPr/>
          <p:nvPr/>
        </p:nvSpPr>
        <p:spPr>
          <a:xfrm>
            <a:off x="1546498" y="1853019"/>
            <a:ext cx="20357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SKIN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02CB09-3FBF-4744-B527-37A18AF56832}"/>
              </a:ext>
            </a:extLst>
          </p:cNvPr>
          <p:cNvSpPr/>
          <p:nvPr/>
        </p:nvSpPr>
        <p:spPr>
          <a:xfrm>
            <a:off x="238539" y="1338785"/>
            <a:ext cx="477078" cy="470651"/>
          </a:xfrm>
          <a:prstGeom prst="ellipse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7972CBB-BF49-446A-A9AD-6D2DBF4E7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4" b="68871"/>
          <a:stretch/>
        </p:blipFill>
        <p:spPr>
          <a:xfrm>
            <a:off x="707098" y="1084527"/>
            <a:ext cx="1597123" cy="153698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41E4723-869A-4E51-A455-9CD9D2056E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6" r="32493" b="68316"/>
          <a:stretch/>
        </p:blipFill>
        <p:spPr>
          <a:xfrm>
            <a:off x="339055" y="4668177"/>
            <a:ext cx="1970282" cy="171274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ADE4633-93A9-42E8-A926-A39DCF88482D}"/>
              </a:ext>
            </a:extLst>
          </p:cNvPr>
          <p:cNvSpPr/>
          <p:nvPr/>
        </p:nvSpPr>
        <p:spPr>
          <a:xfrm>
            <a:off x="238539" y="2978315"/>
            <a:ext cx="477078" cy="470651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C59BD9-D544-49ED-826B-7FAF0879D170}"/>
              </a:ext>
            </a:extLst>
          </p:cNvPr>
          <p:cNvSpPr/>
          <p:nvPr/>
        </p:nvSpPr>
        <p:spPr>
          <a:xfrm>
            <a:off x="1922438" y="3444789"/>
            <a:ext cx="1597124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LIFESTYLE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FB8733-5E5E-4408-A22D-601FB4AAEE1B}"/>
              </a:ext>
            </a:extLst>
          </p:cNvPr>
          <p:cNvSpPr/>
          <p:nvPr/>
        </p:nvSpPr>
        <p:spPr>
          <a:xfrm>
            <a:off x="165949" y="4855366"/>
            <a:ext cx="477078" cy="470651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5A4021-9608-484A-9EA6-10C98D25C6D4}"/>
              </a:ext>
            </a:extLst>
          </p:cNvPr>
          <p:cNvSpPr/>
          <p:nvPr/>
        </p:nvSpPr>
        <p:spPr>
          <a:xfrm>
            <a:off x="2072634" y="5373363"/>
            <a:ext cx="1970281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BE20E6-DEA9-4E3C-B2AE-CEE7DE64CFC9}"/>
              </a:ext>
            </a:extLst>
          </p:cNvPr>
          <p:cNvSpPr/>
          <p:nvPr/>
        </p:nvSpPr>
        <p:spPr>
          <a:xfrm>
            <a:off x="4929808" y="1084527"/>
            <a:ext cx="834887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Nova Cond Light" panose="020B0306020202020204" pitchFamily="34" charset="0"/>
              </a:rPr>
              <a:t>7.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33AB5D-A458-4538-AFEC-E643D95F8836}"/>
              </a:ext>
            </a:extLst>
          </p:cNvPr>
          <p:cNvSpPr/>
          <p:nvPr/>
        </p:nvSpPr>
        <p:spPr>
          <a:xfrm>
            <a:off x="5678556" y="1075750"/>
            <a:ext cx="6367670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rial Nova Cond Light" panose="020B0306020202020204" pitchFamily="34" charset="0"/>
              </a:rPr>
              <a:t>What about makeup? (Select all that apply)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2BBAF9-D5DF-4834-AAC0-1C889EDB66FE}"/>
              </a:ext>
            </a:extLst>
          </p:cNvPr>
          <p:cNvSpPr/>
          <p:nvPr/>
        </p:nvSpPr>
        <p:spPr>
          <a:xfrm>
            <a:off x="5678556" y="3089490"/>
            <a:ext cx="6367670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Primer or concealer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Foundation cream or powder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BB cream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Lipstick or mascara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Contours or highlighters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All natural </a:t>
            </a:r>
          </a:p>
        </p:txBody>
      </p:sp>
      <p:cxnSp>
        <p:nvCxnSpPr>
          <p:cNvPr id="4101" name="Straight Arrow Connector 4100">
            <a:extLst>
              <a:ext uri="{FF2B5EF4-FFF2-40B4-BE49-F238E27FC236}">
                <a16:creationId xmlns:a16="http://schemas.microsoft.com/office/drawing/2014/main" id="{4FC8A336-BBC7-4CB1-9F10-5F75EC65D8C8}"/>
              </a:ext>
            </a:extLst>
          </p:cNvPr>
          <p:cNvCxnSpPr>
            <a:cxnSpLocks/>
          </p:cNvCxnSpPr>
          <p:nvPr/>
        </p:nvCxnSpPr>
        <p:spPr>
          <a:xfrm>
            <a:off x="10535478" y="5980142"/>
            <a:ext cx="725557" cy="0"/>
          </a:xfrm>
          <a:prstGeom prst="straightConnector1">
            <a:avLst/>
          </a:prstGeom>
          <a:ln w="57150">
            <a:solidFill>
              <a:srgbClr val="F2E7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920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A93143A-95C5-4998-8785-FC35241F8E84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A4E9D6-5A77-4EC4-A517-57F4339A1E2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6" descr="Hasil gambar untuk menu bar icon">
              <a:extLst>
                <a:ext uri="{FF2B5EF4-FFF2-40B4-BE49-F238E27FC236}">
                  <a16:creationId xmlns:a16="http://schemas.microsoft.com/office/drawing/2014/main" id="{CC12A275-7B31-42C2-A3FE-2FDA1F158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asil gambar untuk lifestyle vector">
            <a:extLst>
              <a:ext uri="{FF2B5EF4-FFF2-40B4-BE49-F238E27FC236}">
                <a16:creationId xmlns:a16="http://schemas.microsoft.com/office/drawing/2014/main" id="{636DD222-153A-437D-A5DC-0065D6816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29" t="36309" b="35384"/>
          <a:stretch/>
        </p:blipFill>
        <p:spPr bwMode="auto">
          <a:xfrm>
            <a:off x="477078" y="3095758"/>
            <a:ext cx="1827143" cy="15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F4AAF2-B072-4B79-B9CB-3EBA37DA4E54}"/>
              </a:ext>
            </a:extLst>
          </p:cNvPr>
          <p:cNvSpPr/>
          <p:nvPr/>
        </p:nvSpPr>
        <p:spPr>
          <a:xfrm>
            <a:off x="1546498" y="1853019"/>
            <a:ext cx="20357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SKIN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02CB09-3FBF-4744-B527-37A18AF56832}"/>
              </a:ext>
            </a:extLst>
          </p:cNvPr>
          <p:cNvSpPr/>
          <p:nvPr/>
        </p:nvSpPr>
        <p:spPr>
          <a:xfrm>
            <a:off x="238539" y="1338785"/>
            <a:ext cx="477078" cy="470651"/>
          </a:xfrm>
          <a:prstGeom prst="ellipse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7972CBB-BF49-446A-A9AD-6D2DBF4E7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4" b="68871"/>
          <a:stretch/>
        </p:blipFill>
        <p:spPr>
          <a:xfrm>
            <a:off x="707098" y="1084527"/>
            <a:ext cx="1597123" cy="153698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41E4723-869A-4E51-A455-9CD9D2056E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6" r="32493" b="68316"/>
          <a:stretch/>
        </p:blipFill>
        <p:spPr>
          <a:xfrm>
            <a:off x="339055" y="4668177"/>
            <a:ext cx="1970282" cy="171274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ADE4633-93A9-42E8-A926-A39DCF88482D}"/>
              </a:ext>
            </a:extLst>
          </p:cNvPr>
          <p:cNvSpPr/>
          <p:nvPr/>
        </p:nvSpPr>
        <p:spPr>
          <a:xfrm>
            <a:off x="238539" y="2978315"/>
            <a:ext cx="477078" cy="470651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C59BD9-D544-49ED-826B-7FAF0879D170}"/>
              </a:ext>
            </a:extLst>
          </p:cNvPr>
          <p:cNvSpPr/>
          <p:nvPr/>
        </p:nvSpPr>
        <p:spPr>
          <a:xfrm>
            <a:off x="1922438" y="3444789"/>
            <a:ext cx="1597124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LIFESTYLE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FB8733-5E5E-4408-A22D-601FB4AAEE1B}"/>
              </a:ext>
            </a:extLst>
          </p:cNvPr>
          <p:cNvSpPr/>
          <p:nvPr/>
        </p:nvSpPr>
        <p:spPr>
          <a:xfrm>
            <a:off x="165949" y="4855366"/>
            <a:ext cx="477078" cy="470651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5A4021-9608-484A-9EA6-10C98D25C6D4}"/>
              </a:ext>
            </a:extLst>
          </p:cNvPr>
          <p:cNvSpPr/>
          <p:nvPr/>
        </p:nvSpPr>
        <p:spPr>
          <a:xfrm>
            <a:off x="2072634" y="5373363"/>
            <a:ext cx="1970281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BE20E6-DEA9-4E3C-B2AE-CEE7DE64CFC9}"/>
              </a:ext>
            </a:extLst>
          </p:cNvPr>
          <p:cNvSpPr/>
          <p:nvPr/>
        </p:nvSpPr>
        <p:spPr>
          <a:xfrm>
            <a:off x="4929808" y="1084527"/>
            <a:ext cx="834887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Nova Cond Light" panose="020B0306020202020204" pitchFamily="34" charset="0"/>
              </a:rPr>
              <a:t>8.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33AB5D-A458-4538-AFEC-E643D95F8836}"/>
              </a:ext>
            </a:extLst>
          </p:cNvPr>
          <p:cNvSpPr/>
          <p:nvPr/>
        </p:nvSpPr>
        <p:spPr>
          <a:xfrm>
            <a:off x="5678556" y="1075750"/>
            <a:ext cx="6367670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rial Nova Cond Light" panose="020B0306020202020204" pitchFamily="34" charset="0"/>
              </a:rPr>
              <a:t>How much do you use?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2BBAF9-D5DF-4834-AAC0-1C889EDB66FE}"/>
              </a:ext>
            </a:extLst>
          </p:cNvPr>
          <p:cNvSpPr/>
          <p:nvPr/>
        </p:nvSpPr>
        <p:spPr>
          <a:xfrm>
            <a:off x="5567569" y="2638805"/>
            <a:ext cx="6367670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I prefer natural skin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Light coverage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Not too light, not too heavy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Bold and layered</a:t>
            </a:r>
          </a:p>
        </p:txBody>
      </p:sp>
      <p:cxnSp>
        <p:nvCxnSpPr>
          <p:cNvPr id="4101" name="Straight Arrow Connector 4100">
            <a:extLst>
              <a:ext uri="{FF2B5EF4-FFF2-40B4-BE49-F238E27FC236}">
                <a16:creationId xmlns:a16="http://schemas.microsoft.com/office/drawing/2014/main" id="{4FC8A336-BBC7-4CB1-9F10-5F75EC65D8C8}"/>
              </a:ext>
            </a:extLst>
          </p:cNvPr>
          <p:cNvCxnSpPr>
            <a:cxnSpLocks/>
          </p:cNvCxnSpPr>
          <p:nvPr/>
        </p:nvCxnSpPr>
        <p:spPr>
          <a:xfrm>
            <a:off x="10535478" y="5980142"/>
            <a:ext cx="725557" cy="0"/>
          </a:xfrm>
          <a:prstGeom prst="straightConnector1">
            <a:avLst/>
          </a:prstGeom>
          <a:ln w="57150">
            <a:solidFill>
              <a:srgbClr val="F2E7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26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A93143A-95C5-4998-8785-FC35241F8E84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A4E9D6-5A77-4EC4-A517-57F4339A1E2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6" descr="Hasil gambar untuk menu bar icon">
              <a:extLst>
                <a:ext uri="{FF2B5EF4-FFF2-40B4-BE49-F238E27FC236}">
                  <a16:creationId xmlns:a16="http://schemas.microsoft.com/office/drawing/2014/main" id="{CC12A275-7B31-42C2-A3FE-2FDA1F158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asil gambar untuk lifestyle vector">
            <a:extLst>
              <a:ext uri="{FF2B5EF4-FFF2-40B4-BE49-F238E27FC236}">
                <a16:creationId xmlns:a16="http://schemas.microsoft.com/office/drawing/2014/main" id="{636DD222-153A-437D-A5DC-0065D6816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29" t="36309" b="35384"/>
          <a:stretch/>
        </p:blipFill>
        <p:spPr bwMode="auto">
          <a:xfrm>
            <a:off x="477078" y="3095758"/>
            <a:ext cx="1827143" cy="15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F4AAF2-B072-4B79-B9CB-3EBA37DA4E54}"/>
              </a:ext>
            </a:extLst>
          </p:cNvPr>
          <p:cNvSpPr/>
          <p:nvPr/>
        </p:nvSpPr>
        <p:spPr>
          <a:xfrm>
            <a:off x="1546498" y="1853019"/>
            <a:ext cx="20357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SKIN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02CB09-3FBF-4744-B527-37A18AF56832}"/>
              </a:ext>
            </a:extLst>
          </p:cNvPr>
          <p:cNvSpPr/>
          <p:nvPr/>
        </p:nvSpPr>
        <p:spPr>
          <a:xfrm>
            <a:off x="238539" y="1338785"/>
            <a:ext cx="477078" cy="470651"/>
          </a:xfrm>
          <a:prstGeom prst="ellipse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7972CBB-BF49-446A-A9AD-6D2DBF4E7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4" b="68871"/>
          <a:stretch/>
        </p:blipFill>
        <p:spPr>
          <a:xfrm>
            <a:off x="707098" y="1084527"/>
            <a:ext cx="1597123" cy="153698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41E4723-869A-4E51-A455-9CD9D2056E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6" r="32493" b="68316"/>
          <a:stretch/>
        </p:blipFill>
        <p:spPr>
          <a:xfrm>
            <a:off x="339055" y="4668177"/>
            <a:ext cx="1970282" cy="171274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ADE4633-93A9-42E8-A926-A39DCF88482D}"/>
              </a:ext>
            </a:extLst>
          </p:cNvPr>
          <p:cNvSpPr/>
          <p:nvPr/>
        </p:nvSpPr>
        <p:spPr>
          <a:xfrm>
            <a:off x="238539" y="2978315"/>
            <a:ext cx="477078" cy="470651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C59BD9-D544-49ED-826B-7FAF0879D170}"/>
              </a:ext>
            </a:extLst>
          </p:cNvPr>
          <p:cNvSpPr/>
          <p:nvPr/>
        </p:nvSpPr>
        <p:spPr>
          <a:xfrm>
            <a:off x="1922438" y="3444789"/>
            <a:ext cx="1597124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LIFESTYLE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FB8733-5E5E-4408-A22D-601FB4AAEE1B}"/>
              </a:ext>
            </a:extLst>
          </p:cNvPr>
          <p:cNvSpPr/>
          <p:nvPr/>
        </p:nvSpPr>
        <p:spPr>
          <a:xfrm>
            <a:off x="165949" y="4855366"/>
            <a:ext cx="477078" cy="470651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5A4021-9608-484A-9EA6-10C98D25C6D4}"/>
              </a:ext>
            </a:extLst>
          </p:cNvPr>
          <p:cNvSpPr/>
          <p:nvPr/>
        </p:nvSpPr>
        <p:spPr>
          <a:xfrm>
            <a:off x="2072634" y="5373363"/>
            <a:ext cx="1970281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BE20E6-DEA9-4E3C-B2AE-CEE7DE64CFC9}"/>
              </a:ext>
            </a:extLst>
          </p:cNvPr>
          <p:cNvSpPr/>
          <p:nvPr/>
        </p:nvSpPr>
        <p:spPr>
          <a:xfrm>
            <a:off x="4929808" y="1084527"/>
            <a:ext cx="834887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Nova Cond Light" panose="020B0306020202020204" pitchFamily="34" charset="0"/>
              </a:rPr>
              <a:t>9.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33AB5D-A458-4538-AFEC-E643D95F8836}"/>
              </a:ext>
            </a:extLst>
          </p:cNvPr>
          <p:cNvSpPr/>
          <p:nvPr/>
        </p:nvSpPr>
        <p:spPr>
          <a:xfrm>
            <a:off x="5764695" y="1288911"/>
            <a:ext cx="6367670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rgbClr val="FF0000"/>
                </a:solidFill>
                <a:latin typeface="Arial Nova Cond Light" panose="020B0306020202020204" pitchFamily="34" charset="0"/>
              </a:rPr>
              <a:t>What would you say is your main skin goal?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2BBAF9-D5DF-4834-AAC0-1C889EDB66FE}"/>
              </a:ext>
            </a:extLst>
          </p:cNvPr>
          <p:cNvSpPr/>
          <p:nvPr/>
        </p:nvSpPr>
        <p:spPr>
          <a:xfrm>
            <a:off x="5764695" y="3644844"/>
            <a:ext cx="6367670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Keep clear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Even tone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Blur fine lines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Boost hydration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Be less oily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Maintain current status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US" sz="3200" dirty="0">
              <a:latin typeface="Arial Nova Cond Light" panose="020B0306020202020204" pitchFamily="34" charset="0"/>
            </a:endParaRPr>
          </a:p>
        </p:txBody>
      </p:sp>
      <p:cxnSp>
        <p:nvCxnSpPr>
          <p:cNvPr id="4101" name="Straight Arrow Connector 4100">
            <a:extLst>
              <a:ext uri="{FF2B5EF4-FFF2-40B4-BE49-F238E27FC236}">
                <a16:creationId xmlns:a16="http://schemas.microsoft.com/office/drawing/2014/main" id="{4FC8A336-BBC7-4CB1-9F10-5F75EC65D8C8}"/>
              </a:ext>
            </a:extLst>
          </p:cNvPr>
          <p:cNvCxnSpPr>
            <a:cxnSpLocks/>
          </p:cNvCxnSpPr>
          <p:nvPr/>
        </p:nvCxnSpPr>
        <p:spPr>
          <a:xfrm>
            <a:off x="10535478" y="5980142"/>
            <a:ext cx="725557" cy="0"/>
          </a:xfrm>
          <a:prstGeom prst="straightConnector1">
            <a:avLst/>
          </a:prstGeom>
          <a:ln w="57150">
            <a:solidFill>
              <a:srgbClr val="F2E7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836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A93143A-95C5-4998-8785-FC35241F8E84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A4E9D6-5A77-4EC4-A517-57F4339A1E2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6" descr="Hasil gambar untuk menu bar icon">
              <a:extLst>
                <a:ext uri="{FF2B5EF4-FFF2-40B4-BE49-F238E27FC236}">
                  <a16:creationId xmlns:a16="http://schemas.microsoft.com/office/drawing/2014/main" id="{CC12A275-7B31-42C2-A3FE-2FDA1F158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asil gambar untuk lifestyle vector">
            <a:extLst>
              <a:ext uri="{FF2B5EF4-FFF2-40B4-BE49-F238E27FC236}">
                <a16:creationId xmlns:a16="http://schemas.microsoft.com/office/drawing/2014/main" id="{636DD222-153A-437D-A5DC-0065D6816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029" t="36309" b="35384"/>
          <a:stretch/>
        </p:blipFill>
        <p:spPr bwMode="auto">
          <a:xfrm>
            <a:off x="477078" y="3095758"/>
            <a:ext cx="1827143" cy="15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F4AAF2-B072-4B79-B9CB-3EBA37DA4E54}"/>
              </a:ext>
            </a:extLst>
          </p:cNvPr>
          <p:cNvSpPr/>
          <p:nvPr/>
        </p:nvSpPr>
        <p:spPr>
          <a:xfrm>
            <a:off x="1546498" y="1853019"/>
            <a:ext cx="20357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SKIN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02CB09-3FBF-4744-B527-37A18AF56832}"/>
              </a:ext>
            </a:extLst>
          </p:cNvPr>
          <p:cNvSpPr/>
          <p:nvPr/>
        </p:nvSpPr>
        <p:spPr>
          <a:xfrm>
            <a:off x="238539" y="1338785"/>
            <a:ext cx="477078" cy="47065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7972CBB-BF49-446A-A9AD-6D2DBF4E7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594" b="68871"/>
          <a:stretch/>
        </p:blipFill>
        <p:spPr>
          <a:xfrm>
            <a:off x="707098" y="1084527"/>
            <a:ext cx="1597123" cy="153698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41E4723-869A-4E51-A455-9CD9D2056E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6" r="32493" b="68316"/>
          <a:stretch/>
        </p:blipFill>
        <p:spPr>
          <a:xfrm>
            <a:off x="339055" y="4668177"/>
            <a:ext cx="1970282" cy="171274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5C59BD9-D544-49ED-826B-7FAF0879D170}"/>
              </a:ext>
            </a:extLst>
          </p:cNvPr>
          <p:cNvSpPr/>
          <p:nvPr/>
        </p:nvSpPr>
        <p:spPr>
          <a:xfrm>
            <a:off x="1922438" y="3444789"/>
            <a:ext cx="1597124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LIFESTYLE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FB8733-5E5E-4408-A22D-601FB4AAEE1B}"/>
              </a:ext>
            </a:extLst>
          </p:cNvPr>
          <p:cNvSpPr/>
          <p:nvPr/>
        </p:nvSpPr>
        <p:spPr>
          <a:xfrm>
            <a:off x="165949" y="4855366"/>
            <a:ext cx="477078" cy="470651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5A4021-9608-484A-9EA6-10C98D25C6D4}"/>
              </a:ext>
            </a:extLst>
          </p:cNvPr>
          <p:cNvSpPr/>
          <p:nvPr/>
        </p:nvSpPr>
        <p:spPr>
          <a:xfrm>
            <a:off x="2072634" y="5373363"/>
            <a:ext cx="1970281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BE20E6-DEA9-4E3C-B2AE-CEE7DE64CFC9}"/>
              </a:ext>
            </a:extLst>
          </p:cNvPr>
          <p:cNvSpPr/>
          <p:nvPr/>
        </p:nvSpPr>
        <p:spPr>
          <a:xfrm>
            <a:off x="4929808" y="1084527"/>
            <a:ext cx="834887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Nova Cond Light" panose="020B0306020202020204" pitchFamily="34" charset="0"/>
              </a:rPr>
              <a:t>1.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33AB5D-A458-4538-AFEC-E643D95F8836}"/>
              </a:ext>
            </a:extLst>
          </p:cNvPr>
          <p:cNvSpPr/>
          <p:nvPr/>
        </p:nvSpPr>
        <p:spPr>
          <a:xfrm>
            <a:off x="5824330" y="1338785"/>
            <a:ext cx="6367670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rial Nova Cond Light" panose="020B0306020202020204" pitchFamily="34" charset="0"/>
              </a:rPr>
              <a:t>Let’s talk about everyday life. What’s your commute like?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2BBAF9-D5DF-4834-AAC0-1C889EDB66FE}"/>
              </a:ext>
            </a:extLst>
          </p:cNvPr>
          <p:cNvSpPr/>
          <p:nvPr/>
        </p:nvSpPr>
        <p:spPr>
          <a:xfrm>
            <a:off x="5764695" y="3279351"/>
            <a:ext cx="6367670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Bike / motorcycle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Bus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Subway/train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Walk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Car</a:t>
            </a:r>
          </a:p>
        </p:txBody>
      </p:sp>
      <p:cxnSp>
        <p:nvCxnSpPr>
          <p:cNvPr id="4101" name="Straight Arrow Connector 4100">
            <a:extLst>
              <a:ext uri="{FF2B5EF4-FFF2-40B4-BE49-F238E27FC236}">
                <a16:creationId xmlns:a16="http://schemas.microsoft.com/office/drawing/2014/main" id="{4FC8A336-BBC7-4CB1-9F10-5F75EC65D8C8}"/>
              </a:ext>
            </a:extLst>
          </p:cNvPr>
          <p:cNvCxnSpPr>
            <a:cxnSpLocks/>
          </p:cNvCxnSpPr>
          <p:nvPr/>
        </p:nvCxnSpPr>
        <p:spPr>
          <a:xfrm>
            <a:off x="10535478" y="5980142"/>
            <a:ext cx="725557" cy="0"/>
          </a:xfrm>
          <a:prstGeom prst="straightConnector1">
            <a:avLst/>
          </a:prstGeom>
          <a:ln w="57150">
            <a:solidFill>
              <a:srgbClr val="F2E7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D0A738A-56D1-4F05-B781-CBE899629276}"/>
              </a:ext>
            </a:extLst>
          </p:cNvPr>
          <p:cNvSpPr/>
          <p:nvPr/>
        </p:nvSpPr>
        <p:spPr>
          <a:xfrm>
            <a:off x="209018" y="3044026"/>
            <a:ext cx="477078" cy="470651"/>
          </a:xfrm>
          <a:prstGeom prst="ellipse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47509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A93143A-95C5-4998-8785-FC35241F8E84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A4E9D6-5A77-4EC4-A517-57F4339A1E2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6" descr="Hasil gambar untuk menu bar icon">
              <a:extLst>
                <a:ext uri="{FF2B5EF4-FFF2-40B4-BE49-F238E27FC236}">
                  <a16:creationId xmlns:a16="http://schemas.microsoft.com/office/drawing/2014/main" id="{CC12A275-7B31-42C2-A3FE-2FDA1F158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asil gambar untuk lifestyle vector">
            <a:extLst>
              <a:ext uri="{FF2B5EF4-FFF2-40B4-BE49-F238E27FC236}">
                <a16:creationId xmlns:a16="http://schemas.microsoft.com/office/drawing/2014/main" id="{636DD222-153A-437D-A5DC-0065D6816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029" t="36309" b="35384"/>
          <a:stretch/>
        </p:blipFill>
        <p:spPr bwMode="auto">
          <a:xfrm>
            <a:off x="477078" y="3095758"/>
            <a:ext cx="1827143" cy="15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F4AAF2-B072-4B79-B9CB-3EBA37DA4E54}"/>
              </a:ext>
            </a:extLst>
          </p:cNvPr>
          <p:cNvSpPr/>
          <p:nvPr/>
        </p:nvSpPr>
        <p:spPr>
          <a:xfrm>
            <a:off x="1546498" y="1853019"/>
            <a:ext cx="20357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SKIN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02CB09-3FBF-4744-B527-37A18AF56832}"/>
              </a:ext>
            </a:extLst>
          </p:cNvPr>
          <p:cNvSpPr/>
          <p:nvPr/>
        </p:nvSpPr>
        <p:spPr>
          <a:xfrm>
            <a:off x="238539" y="1338785"/>
            <a:ext cx="477078" cy="47065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7972CBB-BF49-446A-A9AD-6D2DBF4E7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594" b="68871"/>
          <a:stretch/>
        </p:blipFill>
        <p:spPr>
          <a:xfrm>
            <a:off x="707098" y="1084527"/>
            <a:ext cx="1597123" cy="153698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41E4723-869A-4E51-A455-9CD9D2056E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6" r="32493" b="68316"/>
          <a:stretch/>
        </p:blipFill>
        <p:spPr>
          <a:xfrm>
            <a:off x="339055" y="4668177"/>
            <a:ext cx="1970282" cy="171274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5C59BD9-D544-49ED-826B-7FAF0879D170}"/>
              </a:ext>
            </a:extLst>
          </p:cNvPr>
          <p:cNvSpPr/>
          <p:nvPr/>
        </p:nvSpPr>
        <p:spPr>
          <a:xfrm>
            <a:off x="1922438" y="3444789"/>
            <a:ext cx="1597124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LIFESTYLE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FB8733-5E5E-4408-A22D-601FB4AAEE1B}"/>
              </a:ext>
            </a:extLst>
          </p:cNvPr>
          <p:cNvSpPr/>
          <p:nvPr/>
        </p:nvSpPr>
        <p:spPr>
          <a:xfrm>
            <a:off x="165949" y="4855366"/>
            <a:ext cx="477078" cy="470651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5A4021-9608-484A-9EA6-10C98D25C6D4}"/>
              </a:ext>
            </a:extLst>
          </p:cNvPr>
          <p:cNvSpPr/>
          <p:nvPr/>
        </p:nvSpPr>
        <p:spPr>
          <a:xfrm>
            <a:off x="2072634" y="5373363"/>
            <a:ext cx="1970281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BE20E6-DEA9-4E3C-B2AE-CEE7DE64CFC9}"/>
              </a:ext>
            </a:extLst>
          </p:cNvPr>
          <p:cNvSpPr/>
          <p:nvPr/>
        </p:nvSpPr>
        <p:spPr>
          <a:xfrm>
            <a:off x="4929808" y="1084527"/>
            <a:ext cx="834887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Nova Cond Light" panose="020B0306020202020204" pitchFamily="34" charset="0"/>
              </a:rPr>
              <a:t>2.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33AB5D-A458-4538-AFEC-E643D95F8836}"/>
              </a:ext>
            </a:extLst>
          </p:cNvPr>
          <p:cNvSpPr/>
          <p:nvPr/>
        </p:nvSpPr>
        <p:spPr>
          <a:xfrm>
            <a:off x="5764695" y="1107087"/>
            <a:ext cx="6367670" cy="991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rial Nova Cond Light" panose="020B0306020202020204" pitchFamily="34" charset="0"/>
              </a:rPr>
              <a:t>How often do you smoke cigarettes?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2BBAF9-D5DF-4834-AAC0-1C889EDB66FE}"/>
              </a:ext>
            </a:extLst>
          </p:cNvPr>
          <p:cNvSpPr/>
          <p:nvPr/>
        </p:nvSpPr>
        <p:spPr>
          <a:xfrm>
            <a:off x="5764695" y="3089490"/>
            <a:ext cx="6367670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Daily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Rarely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I’m around smokers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I don’t smoke</a:t>
            </a:r>
          </a:p>
        </p:txBody>
      </p:sp>
      <p:cxnSp>
        <p:nvCxnSpPr>
          <p:cNvPr id="4101" name="Straight Arrow Connector 4100">
            <a:extLst>
              <a:ext uri="{FF2B5EF4-FFF2-40B4-BE49-F238E27FC236}">
                <a16:creationId xmlns:a16="http://schemas.microsoft.com/office/drawing/2014/main" id="{4FC8A336-BBC7-4CB1-9F10-5F75EC65D8C8}"/>
              </a:ext>
            </a:extLst>
          </p:cNvPr>
          <p:cNvCxnSpPr>
            <a:cxnSpLocks/>
          </p:cNvCxnSpPr>
          <p:nvPr/>
        </p:nvCxnSpPr>
        <p:spPr>
          <a:xfrm>
            <a:off x="10535478" y="5980142"/>
            <a:ext cx="725557" cy="0"/>
          </a:xfrm>
          <a:prstGeom prst="straightConnector1">
            <a:avLst/>
          </a:prstGeom>
          <a:ln w="57150">
            <a:solidFill>
              <a:srgbClr val="F2E7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D0A738A-56D1-4F05-B781-CBE899629276}"/>
              </a:ext>
            </a:extLst>
          </p:cNvPr>
          <p:cNvSpPr/>
          <p:nvPr/>
        </p:nvSpPr>
        <p:spPr>
          <a:xfrm>
            <a:off x="209018" y="3044026"/>
            <a:ext cx="477078" cy="470651"/>
          </a:xfrm>
          <a:prstGeom prst="ellipse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92822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A93143A-95C5-4998-8785-FC35241F8E84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A4E9D6-5A77-4EC4-A517-57F4339A1E2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6" descr="Hasil gambar untuk menu bar icon">
              <a:extLst>
                <a:ext uri="{FF2B5EF4-FFF2-40B4-BE49-F238E27FC236}">
                  <a16:creationId xmlns:a16="http://schemas.microsoft.com/office/drawing/2014/main" id="{CC12A275-7B31-42C2-A3FE-2FDA1F158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asil gambar untuk lifestyle vector">
            <a:extLst>
              <a:ext uri="{FF2B5EF4-FFF2-40B4-BE49-F238E27FC236}">
                <a16:creationId xmlns:a16="http://schemas.microsoft.com/office/drawing/2014/main" id="{636DD222-153A-437D-A5DC-0065D6816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029" t="36309" b="35384"/>
          <a:stretch/>
        </p:blipFill>
        <p:spPr bwMode="auto">
          <a:xfrm>
            <a:off x="477078" y="3095758"/>
            <a:ext cx="1827143" cy="15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F4AAF2-B072-4B79-B9CB-3EBA37DA4E54}"/>
              </a:ext>
            </a:extLst>
          </p:cNvPr>
          <p:cNvSpPr/>
          <p:nvPr/>
        </p:nvSpPr>
        <p:spPr>
          <a:xfrm>
            <a:off x="1546498" y="1853019"/>
            <a:ext cx="20357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SKIN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02CB09-3FBF-4744-B527-37A18AF56832}"/>
              </a:ext>
            </a:extLst>
          </p:cNvPr>
          <p:cNvSpPr/>
          <p:nvPr/>
        </p:nvSpPr>
        <p:spPr>
          <a:xfrm>
            <a:off x="238539" y="1338785"/>
            <a:ext cx="477078" cy="47065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7972CBB-BF49-446A-A9AD-6D2DBF4E7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594" b="68871"/>
          <a:stretch/>
        </p:blipFill>
        <p:spPr>
          <a:xfrm>
            <a:off x="707098" y="1084527"/>
            <a:ext cx="1597123" cy="153698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41E4723-869A-4E51-A455-9CD9D2056E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6" r="32493" b="68316"/>
          <a:stretch/>
        </p:blipFill>
        <p:spPr>
          <a:xfrm>
            <a:off x="339055" y="4668177"/>
            <a:ext cx="1970282" cy="171274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5C59BD9-D544-49ED-826B-7FAF0879D170}"/>
              </a:ext>
            </a:extLst>
          </p:cNvPr>
          <p:cNvSpPr/>
          <p:nvPr/>
        </p:nvSpPr>
        <p:spPr>
          <a:xfrm>
            <a:off x="1922438" y="3444789"/>
            <a:ext cx="1597124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LIFESTYLE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FB8733-5E5E-4408-A22D-601FB4AAEE1B}"/>
              </a:ext>
            </a:extLst>
          </p:cNvPr>
          <p:cNvSpPr/>
          <p:nvPr/>
        </p:nvSpPr>
        <p:spPr>
          <a:xfrm>
            <a:off x="165949" y="4855366"/>
            <a:ext cx="477078" cy="470651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5A4021-9608-484A-9EA6-10C98D25C6D4}"/>
              </a:ext>
            </a:extLst>
          </p:cNvPr>
          <p:cNvSpPr/>
          <p:nvPr/>
        </p:nvSpPr>
        <p:spPr>
          <a:xfrm>
            <a:off x="2072634" y="5373363"/>
            <a:ext cx="1970281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BE20E6-DEA9-4E3C-B2AE-CEE7DE64CFC9}"/>
              </a:ext>
            </a:extLst>
          </p:cNvPr>
          <p:cNvSpPr/>
          <p:nvPr/>
        </p:nvSpPr>
        <p:spPr>
          <a:xfrm>
            <a:off x="4929808" y="1084527"/>
            <a:ext cx="834887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Nova Cond Light" panose="020B0306020202020204" pitchFamily="34" charset="0"/>
              </a:rPr>
              <a:t>3.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33AB5D-A458-4538-AFEC-E643D95F8836}"/>
              </a:ext>
            </a:extLst>
          </p:cNvPr>
          <p:cNvSpPr/>
          <p:nvPr/>
        </p:nvSpPr>
        <p:spPr>
          <a:xfrm>
            <a:off x="5764695" y="1390963"/>
            <a:ext cx="6367670" cy="991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rial Nova Cond Light" panose="020B0306020202020204" pitchFamily="34" charset="0"/>
              </a:rPr>
              <a:t>How many caffeinated beverages do you drink daily? (Coffee, tea, soda, and energy drinks count)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2BBAF9-D5DF-4834-AAC0-1C889EDB66FE}"/>
              </a:ext>
            </a:extLst>
          </p:cNvPr>
          <p:cNvSpPr/>
          <p:nvPr/>
        </p:nvSpPr>
        <p:spPr>
          <a:xfrm>
            <a:off x="5764695" y="3470133"/>
            <a:ext cx="6367670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0-2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3-4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5-7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7+</a:t>
            </a:r>
          </a:p>
        </p:txBody>
      </p:sp>
      <p:cxnSp>
        <p:nvCxnSpPr>
          <p:cNvPr id="4101" name="Straight Arrow Connector 4100">
            <a:extLst>
              <a:ext uri="{FF2B5EF4-FFF2-40B4-BE49-F238E27FC236}">
                <a16:creationId xmlns:a16="http://schemas.microsoft.com/office/drawing/2014/main" id="{4FC8A336-BBC7-4CB1-9F10-5F75EC65D8C8}"/>
              </a:ext>
            </a:extLst>
          </p:cNvPr>
          <p:cNvCxnSpPr>
            <a:cxnSpLocks/>
          </p:cNvCxnSpPr>
          <p:nvPr/>
        </p:nvCxnSpPr>
        <p:spPr>
          <a:xfrm>
            <a:off x="10535478" y="5980142"/>
            <a:ext cx="725557" cy="0"/>
          </a:xfrm>
          <a:prstGeom prst="straightConnector1">
            <a:avLst/>
          </a:prstGeom>
          <a:ln w="57150">
            <a:solidFill>
              <a:srgbClr val="F2E7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D0A738A-56D1-4F05-B781-CBE899629276}"/>
              </a:ext>
            </a:extLst>
          </p:cNvPr>
          <p:cNvSpPr/>
          <p:nvPr/>
        </p:nvSpPr>
        <p:spPr>
          <a:xfrm>
            <a:off x="209018" y="3044026"/>
            <a:ext cx="477078" cy="470651"/>
          </a:xfrm>
          <a:prstGeom prst="ellipse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69482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A93143A-95C5-4998-8785-FC35241F8E84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A4E9D6-5A77-4EC4-A517-57F4339A1E2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6" descr="Hasil gambar untuk menu bar icon">
              <a:extLst>
                <a:ext uri="{FF2B5EF4-FFF2-40B4-BE49-F238E27FC236}">
                  <a16:creationId xmlns:a16="http://schemas.microsoft.com/office/drawing/2014/main" id="{CC12A275-7B31-42C2-A3FE-2FDA1F158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asil gambar untuk lifestyle vector">
            <a:extLst>
              <a:ext uri="{FF2B5EF4-FFF2-40B4-BE49-F238E27FC236}">
                <a16:creationId xmlns:a16="http://schemas.microsoft.com/office/drawing/2014/main" id="{636DD222-153A-437D-A5DC-0065D6816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029" t="36309" b="35384"/>
          <a:stretch/>
        </p:blipFill>
        <p:spPr bwMode="auto">
          <a:xfrm>
            <a:off x="477078" y="3095758"/>
            <a:ext cx="1827143" cy="15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F4AAF2-B072-4B79-B9CB-3EBA37DA4E54}"/>
              </a:ext>
            </a:extLst>
          </p:cNvPr>
          <p:cNvSpPr/>
          <p:nvPr/>
        </p:nvSpPr>
        <p:spPr>
          <a:xfrm>
            <a:off x="1546498" y="1853019"/>
            <a:ext cx="20357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SKIN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02CB09-3FBF-4744-B527-37A18AF56832}"/>
              </a:ext>
            </a:extLst>
          </p:cNvPr>
          <p:cNvSpPr/>
          <p:nvPr/>
        </p:nvSpPr>
        <p:spPr>
          <a:xfrm>
            <a:off x="238539" y="1338785"/>
            <a:ext cx="477078" cy="47065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7972CBB-BF49-446A-A9AD-6D2DBF4E7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594" b="68871"/>
          <a:stretch/>
        </p:blipFill>
        <p:spPr>
          <a:xfrm>
            <a:off x="707098" y="1084527"/>
            <a:ext cx="1597123" cy="153698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41E4723-869A-4E51-A455-9CD9D2056E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6" r="32493" b="68316"/>
          <a:stretch/>
        </p:blipFill>
        <p:spPr>
          <a:xfrm>
            <a:off x="339055" y="4668177"/>
            <a:ext cx="1970282" cy="171274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5C59BD9-D544-49ED-826B-7FAF0879D170}"/>
              </a:ext>
            </a:extLst>
          </p:cNvPr>
          <p:cNvSpPr/>
          <p:nvPr/>
        </p:nvSpPr>
        <p:spPr>
          <a:xfrm>
            <a:off x="1922438" y="3444789"/>
            <a:ext cx="1597124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LIFESTYLE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FB8733-5E5E-4408-A22D-601FB4AAEE1B}"/>
              </a:ext>
            </a:extLst>
          </p:cNvPr>
          <p:cNvSpPr/>
          <p:nvPr/>
        </p:nvSpPr>
        <p:spPr>
          <a:xfrm>
            <a:off x="165949" y="4855366"/>
            <a:ext cx="477078" cy="470651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5A4021-9608-484A-9EA6-10C98D25C6D4}"/>
              </a:ext>
            </a:extLst>
          </p:cNvPr>
          <p:cNvSpPr/>
          <p:nvPr/>
        </p:nvSpPr>
        <p:spPr>
          <a:xfrm>
            <a:off x="2072634" y="5373363"/>
            <a:ext cx="1970281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BE20E6-DEA9-4E3C-B2AE-CEE7DE64CFC9}"/>
              </a:ext>
            </a:extLst>
          </p:cNvPr>
          <p:cNvSpPr/>
          <p:nvPr/>
        </p:nvSpPr>
        <p:spPr>
          <a:xfrm>
            <a:off x="4929808" y="1084527"/>
            <a:ext cx="834887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Nova Cond Light" panose="020B0306020202020204" pitchFamily="34" charset="0"/>
              </a:rPr>
              <a:t>4.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33AB5D-A458-4538-AFEC-E643D95F8836}"/>
              </a:ext>
            </a:extLst>
          </p:cNvPr>
          <p:cNvSpPr/>
          <p:nvPr/>
        </p:nvSpPr>
        <p:spPr>
          <a:xfrm>
            <a:off x="5824330" y="1166649"/>
            <a:ext cx="6367670" cy="991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rial Nova Cond Light" panose="020B0306020202020204" pitchFamily="34" charset="0"/>
              </a:rPr>
              <a:t>How often do you feel overwhelmed by stress?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2BBAF9-D5DF-4834-AAC0-1C889EDB66FE}"/>
              </a:ext>
            </a:extLst>
          </p:cNvPr>
          <p:cNvSpPr/>
          <p:nvPr/>
        </p:nvSpPr>
        <p:spPr>
          <a:xfrm>
            <a:off x="5764695" y="2939841"/>
            <a:ext cx="6367670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Rarely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Few times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Twice a week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All day, literally every day</a:t>
            </a:r>
          </a:p>
        </p:txBody>
      </p:sp>
      <p:cxnSp>
        <p:nvCxnSpPr>
          <p:cNvPr id="4101" name="Straight Arrow Connector 4100">
            <a:extLst>
              <a:ext uri="{FF2B5EF4-FFF2-40B4-BE49-F238E27FC236}">
                <a16:creationId xmlns:a16="http://schemas.microsoft.com/office/drawing/2014/main" id="{4FC8A336-BBC7-4CB1-9F10-5F75EC65D8C8}"/>
              </a:ext>
            </a:extLst>
          </p:cNvPr>
          <p:cNvCxnSpPr>
            <a:cxnSpLocks/>
          </p:cNvCxnSpPr>
          <p:nvPr/>
        </p:nvCxnSpPr>
        <p:spPr>
          <a:xfrm>
            <a:off x="10535478" y="5980142"/>
            <a:ext cx="725557" cy="0"/>
          </a:xfrm>
          <a:prstGeom prst="straightConnector1">
            <a:avLst/>
          </a:prstGeom>
          <a:ln w="57150">
            <a:solidFill>
              <a:srgbClr val="F2E7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D0A738A-56D1-4F05-B781-CBE899629276}"/>
              </a:ext>
            </a:extLst>
          </p:cNvPr>
          <p:cNvSpPr/>
          <p:nvPr/>
        </p:nvSpPr>
        <p:spPr>
          <a:xfrm>
            <a:off x="209018" y="3044026"/>
            <a:ext cx="477078" cy="470651"/>
          </a:xfrm>
          <a:prstGeom prst="ellipse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95258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60EBA12-6964-44A3-8779-64E9FDFF3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52" b="40185" l="6900" r="31600">
                        <a14:foregroundMark x1="14300" y1="9444" x2="19600" y2="10926"/>
                        <a14:foregroundMark x1="7200" y1="14259" x2="6900" y2="16574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2" t="5577" r="65301" b="55888"/>
          <a:stretch/>
        </p:blipFill>
        <p:spPr>
          <a:xfrm>
            <a:off x="4527612" y="682146"/>
            <a:ext cx="2832653" cy="38481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AE2155-C344-4D60-8A9E-DE1E3B956D6F}"/>
              </a:ext>
            </a:extLst>
          </p:cNvPr>
          <p:cNvSpPr/>
          <p:nvPr/>
        </p:nvSpPr>
        <p:spPr>
          <a:xfrm>
            <a:off x="4433020" y="3961287"/>
            <a:ext cx="2832652" cy="467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 Nova Cond Light" panose="020B0604020202020204" pitchFamily="34" charset="0"/>
                <a:cs typeface="Arabic Typesetting" panose="020B0604020202020204" pitchFamily="66" charset="-78"/>
              </a:rPr>
              <a:t>Acne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C70D44-B931-40ED-AF7A-E03ED245B5AB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4A658B-202B-45E2-92B8-055244C7A6C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6" descr="Hasil gambar untuk menu bar icon">
              <a:extLst>
                <a:ext uri="{FF2B5EF4-FFF2-40B4-BE49-F238E27FC236}">
                  <a16:creationId xmlns:a16="http://schemas.microsoft.com/office/drawing/2014/main" id="{C8E40245-6F62-4F1B-B248-3B91170AB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37CBC20-60CA-4CED-BDB4-2013B5AEDCC4}"/>
              </a:ext>
            </a:extLst>
          </p:cNvPr>
          <p:cNvSpPr/>
          <p:nvPr/>
        </p:nvSpPr>
        <p:spPr>
          <a:xfrm>
            <a:off x="1509312" y="5483029"/>
            <a:ext cx="47076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 your </a:t>
            </a:r>
            <a:r>
              <a:rPr lang="en-US" sz="3200" b="1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SHEET MASK!</a:t>
            </a:r>
            <a:endParaRPr lang="en-US" sz="3200" b="1" cap="none" spc="0" dirty="0">
              <a:ln w="0"/>
              <a:solidFill>
                <a:srgbClr val="E2CCC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70504-0D6E-4C25-88B9-E36442FB0557}"/>
              </a:ext>
            </a:extLst>
          </p:cNvPr>
          <p:cNvSpPr/>
          <p:nvPr/>
        </p:nvSpPr>
        <p:spPr>
          <a:xfrm>
            <a:off x="6785620" y="5483029"/>
            <a:ext cx="387715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OR, </a:t>
            </a:r>
            <a:r>
              <a:rPr lang="en-US" sz="3200" b="1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buy from catalog!</a:t>
            </a:r>
            <a:endParaRPr lang="en-US" sz="3200" b="1" cap="none" spc="0" dirty="0">
              <a:ln w="0"/>
              <a:solidFill>
                <a:srgbClr val="E2CCC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5447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A93143A-95C5-4998-8785-FC35241F8E84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A4E9D6-5A77-4EC4-A517-57F4339A1E2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6" descr="Hasil gambar untuk menu bar icon">
              <a:extLst>
                <a:ext uri="{FF2B5EF4-FFF2-40B4-BE49-F238E27FC236}">
                  <a16:creationId xmlns:a16="http://schemas.microsoft.com/office/drawing/2014/main" id="{CC12A275-7B31-42C2-A3FE-2FDA1F158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asil gambar untuk lifestyle vector">
            <a:extLst>
              <a:ext uri="{FF2B5EF4-FFF2-40B4-BE49-F238E27FC236}">
                <a16:creationId xmlns:a16="http://schemas.microsoft.com/office/drawing/2014/main" id="{636DD222-153A-437D-A5DC-0065D6816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029" t="36309" b="35384"/>
          <a:stretch/>
        </p:blipFill>
        <p:spPr bwMode="auto">
          <a:xfrm>
            <a:off x="477078" y="3095758"/>
            <a:ext cx="1827143" cy="15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F4AAF2-B072-4B79-B9CB-3EBA37DA4E54}"/>
              </a:ext>
            </a:extLst>
          </p:cNvPr>
          <p:cNvSpPr/>
          <p:nvPr/>
        </p:nvSpPr>
        <p:spPr>
          <a:xfrm>
            <a:off x="1546498" y="1853019"/>
            <a:ext cx="20357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SKIN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02CB09-3FBF-4744-B527-37A18AF56832}"/>
              </a:ext>
            </a:extLst>
          </p:cNvPr>
          <p:cNvSpPr/>
          <p:nvPr/>
        </p:nvSpPr>
        <p:spPr>
          <a:xfrm>
            <a:off x="238539" y="1338785"/>
            <a:ext cx="477078" cy="47065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7972CBB-BF49-446A-A9AD-6D2DBF4E7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594" b="68871"/>
          <a:stretch/>
        </p:blipFill>
        <p:spPr>
          <a:xfrm>
            <a:off x="707098" y="1084527"/>
            <a:ext cx="1597123" cy="153698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41E4723-869A-4E51-A455-9CD9D2056E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6" r="32493" b="68316"/>
          <a:stretch/>
        </p:blipFill>
        <p:spPr>
          <a:xfrm>
            <a:off x="339055" y="4668177"/>
            <a:ext cx="1970282" cy="171274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5C59BD9-D544-49ED-826B-7FAF0879D170}"/>
              </a:ext>
            </a:extLst>
          </p:cNvPr>
          <p:cNvSpPr/>
          <p:nvPr/>
        </p:nvSpPr>
        <p:spPr>
          <a:xfrm>
            <a:off x="1922438" y="3444789"/>
            <a:ext cx="1597124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LIFESTYLE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FB8733-5E5E-4408-A22D-601FB4AAEE1B}"/>
              </a:ext>
            </a:extLst>
          </p:cNvPr>
          <p:cNvSpPr/>
          <p:nvPr/>
        </p:nvSpPr>
        <p:spPr>
          <a:xfrm>
            <a:off x="165949" y="4855366"/>
            <a:ext cx="477078" cy="470651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5A4021-9608-484A-9EA6-10C98D25C6D4}"/>
              </a:ext>
            </a:extLst>
          </p:cNvPr>
          <p:cNvSpPr/>
          <p:nvPr/>
        </p:nvSpPr>
        <p:spPr>
          <a:xfrm>
            <a:off x="2072634" y="5373363"/>
            <a:ext cx="1970281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BE20E6-DEA9-4E3C-B2AE-CEE7DE64CFC9}"/>
              </a:ext>
            </a:extLst>
          </p:cNvPr>
          <p:cNvSpPr/>
          <p:nvPr/>
        </p:nvSpPr>
        <p:spPr>
          <a:xfrm>
            <a:off x="4929808" y="1084527"/>
            <a:ext cx="834887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Nova Cond Light" panose="020B0306020202020204" pitchFamily="34" charset="0"/>
              </a:rPr>
              <a:t>4.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33AB5D-A458-4538-AFEC-E643D95F8836}"/>
              </a:ext>
            </a:extLst>
          </p:cNvPr>
          <p:cNvSpPr/>
          <p:nvPr/>
        </p:nvSpPr>
        <p:spPr>
          <a:xfrm>
            <a:off x="5824330" y="1166649"/>
            <a:ext cx="6367670" cy="991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rial Nova Cond Light" panose="020B0306020202020204" pitchFamily="34" charset="0"/>
              </a:rPr>
              <a:t>How many glasses of water do you drink each day?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2BBAF9-D5DF-4834-AAC0-1C889EDB66FE}"/>
              </a:ext>
            </a:extLst>
          </p:cNvPr>
          <p:cNvSpPr/>
          <p:nvPr/>
        </p:nvSpPr>
        <p:spPr>
          <a:xfrm>
            <a:off x="5764695" y="3177082"/>
            <a:ext cx="6367670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4 or less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5 to 7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8 to 10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11 to 13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14 or more</a:t>
            </a:r>
          </a:p>
        </p:txBody>
      </p:sp>
      <p:cxnSp>
        <p:nvCxnSpPr>
          <p:cNvPr id="4101" name="Straight Arrow Connector 4100">
            <a:extLst>
              <a:ext uri="{FF2B5EF4-FFF2-40B4-BE49-F238E27FC236}">
                <a16:creationId xmlns:a16="http://schemas.microsoft.com/office/drawing/2014/main" id="{4FC8A336-BBC7-4CB1-9F10-5F75EC65D8C8}"/>
              </a:ext>
            </a:extLst>
          </p:cNvPr>
          <p:cNvCxnSpPr>
            <a:cxnSpLocks/>
          </p:cNvCxnSpPr>
          <p:nvPr/>
        </p:nvCxnSpPr>
        <p:spPr>
          <a:xfrm>
            <a:off x="10535478" y="5980142"/>
            <a:ext cx="725557" cy="0"/>
          </a:xfrm>
          <a:prstGeom prst="straightConnector1">
            <a:avLst/>
          </a:prstGeom>
          <a:ln w="57150">
            <a:solidFill>
              <a:srgbClr val="F2E7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D0A738A-56D1-4F05-B781-CBE899629276}"/>
              </a:ext>
            </a:extLst>
          </p:cNvPr>
          <p:cNvSpPr/>
          <p:nvPr/>
        </p:nvSpPr>
        <p:spPr>
          <a:xfrm>
            <a:off x="209018" y="3044026"/>
            <a:ext cx="477078" cy="470651"/>
          </a:xfrm>
          <a:prstGeom prst="ellipse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76473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A93143A-95C5-4998-8785-FC35241F8E84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A4E9D6-5A77-4EC4-A517-57F4339A1E2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6" descr="Hasil gambar untuk menu bar icon">
              <a:extLst>
                <a:ext uri="{FF2B5EF4-FFF2-40B4-BE49-F238E27FC236}">
                  <a16:creationId xmlns:a16="http://schemas.microsoft.com/office/drawing/2014/main" id="{CC12A275-7B31-42C2-A3FE-2FDA1F158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asil gambar untuk lifestyle vector">
            <a:extLst>
              <a:ext uri="{FF2B5EF4-FFF2-40B4-BE49-F238E27FC236}">
                <a16:creationId xmlns:a16="http://schemas.microsoft.com/office/drawing/2014/main" id="{636DD222-153A-437D-A5DC-0065D6816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029" t="36309" b="35384"/>
          <a:stretch/>
        </p:blipFill>
        <p:spPr bwMode="auto">
          <a:xfrm>
            <a:off x="477078" y="3095758"/>
            <a:ext cx="1827143" cy="15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F4AAF2-B072-4B79-B9CB-3EBA37DA4E54}"/>
              </a:ext>
            </a:extLst>
          </p:cNvPr>
          <p:cNvSpPr/>
          <p:nvPr/>
        </p:nvSpPr>
        <p:spPr>
          <a:xfrm>
            <a:off x="1546498" y="1853019"/>
            <a:ext cx="20357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SKIN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02CB09-3FBF-4744-B527-37A18AF56832}"/>
              </a:ext>
            </a:extLst>
          </p:cNvPr>
          <p:cNvSpPr/>
          <p:nvPr/>
        </p:nvSpPr>
        <p:spPr>
          <a:xfrm>
            <a:off x="238539" y="1338785"/>
            <a:ext cx="477078" cy="47065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7972CBB-BF49-446A-A9AD-6D2DBF4E7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594" b="68871"/>
          <a:stretch/>
        </p:blipFill>
        <p:spPr>
          <a:xfrm>
            <a:off x="707098" y="1084527"/>
            <a:ext cx="1597123" cy="153698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41E4723-869A-4E51-A455-9CD9D2056E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6" r="32493" b="68316"/>
          <a:stretch/>
        </p:blipFill>
        <p:spPr>
          <a:xfrm>
            <a:off x="339055" y="4668177"/>
            <a:ext cx="1970282" cy="171274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5C59BD9-D544-49ED-826B-7FAF0879D170}"/>
              </a:ext>
            </a:extLst>
          </p:cNvPr>
          <p:cNvSpPr/>
          <p:nvPr/>
        </p:nvSpPr>
        <p:spPr>
          <a:xfrm>
            <a:off x="1922438" y="3444789"/>
            <a:ext cx="1597124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LIFESTYLE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FB8733-5E5E-4408-A22D-601FB4AAEE1B}"/>
              </a:ext>
            </a:extLst>
          </p:cNvPr>
          <p:cNvSpPr/>
          <p:nvPr/>
        </p:nvSpPr>
        <p:spPr>
          <a:xfrm>
            <a:off x="165949" y="4855366"/>
            <a:ext cx="477078" cy="470651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5A4021-9608-484A-9EA6-10C98D25C6D4}"/>
              </a:ext>
            </a:extLst>
          </p:cNvPr>
          <p:cNvSpPr/>
          <p:nvPr/>
        </p:nvSpPr>
        <p:spPr>
          <a:xfrm>
            <a:off x="2072634" y="5373363"/>
            <a:ext cx="1970281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BE20E6-DEA9-4E3C-B2AE-CEE7DE64CFC9}"/>
              </a:ext>
            </a:extLst>
          </p:cNvPr>
          <p:cNvSpPr/>
          <p:nvPr/>
        </p:nvSpPr>
        <p:spPr>
          <a:xfrm>
            <a:off x="4929808" y="1084527"/>
            <a:ext cx="834887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Nova Cond Light" panose="020B0306020202020204" pitchFamily="34" charset="0"/>
              </a:rPr>
              <a:t>5.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33AB5D-A458-4538-AFEC-E643D95F8836}"/>
              </a:ext>
            </a:extLst>
          </p:cNvPr>
          <p:cNvSpPr/>
          <p:nvPr/>
        </p:nvSpPr>
        <p:spPr>
          <a:xfrm>
            <a:off x="5824330" y="1166649"/>
            <a:ext cx="6367670" cy="991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rial Nova Cond Light" panose="020B0306020202020204" pitchFamily="34" charset="0"/>
              </a:rPr>
              <a:t>What shows up most often on your plate? (Select all that apply)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2BBAF9-D5DF-4834-AAC0-1C889EDB66FE}"/>
              </a:ext>
            </a:extLst>
          </p:cNvPr>
          <p:cNvSpPr/>
          <p:nvPr/>
        </p:nvSpPr>
        <p:spPr>
          <a:xfrm>
            <a:off x="5824330" y="3429000"/>
            <a:ext cx="6367670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Cheese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Eggs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Poultry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Fruits &amp; veggies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Grains &amp; breads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None of these</a:t>
            </a:r>
          </a:p>
        </p:txBody>
      </p:sp>
      <p:cxnSp>
        <p:nvCxnSpPr>
          <p:cNvPr id="4101" name="Straight Arrow Connector 4100">
            <a:extLst>
              <a:ext uri="{FF2B5EF4-FFF2-40B4-BE49-F238E27FC236}">
                <a16:creationId xmlns:a16="http://schemas.microsoft.com/office/drawing/2014/main" id="{4FC8A336-BBC7-4CB1-9F10-5F75EC65D8C8}"/>
              </a:ext>
            </a:extLst>
          </p:cNvPr>
          <p:cNvCxnSpPr>
            <a:cxnSpLocks/>
          </p:cNvCxnSpPr>
          <p:nvPr/>
        </p:nvCxnSpPr>
        <p:spPr>
          <a:xfrm>
            <a:off x="10535478" y="5980142"/>
            <a:ext cx="725557" cy="0"/>
          </a:xfrm>
          <a:prstGeom prst="straightConnector1">
            <a:avLst/>
          </a:prstGeom>
          <a:ln w="57150">
            <a:solidFill>
              <a:srgbClr val="F2E7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D0A738A-56D1-4F05-B781-CBE899629276}"/>
              </a:ext>
            </a:extLst>
          </p:cNvPr>
          <p:cNvSpPr/>
          <p:nvPr/>
        </p:nvSpPr>
        <p:spPr>
          <a:xfrm>
            <a:off x="209018" y="3044026"/>
            <a:ext cx="477078" cy="470651"/>
          </a:xfrm>
          <a:prstGeom prst="ellipse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309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A93143A-95C5-4998-8785-FC35241F8E84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A4E9D6-5A77-4EC4-A517-57F4339A1E2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6" descr="Hasil gambar untuk menu bar icon">
              <a:extLst>
                <a:ext uri="{FF2B5EF4-FFF2-40B4-BE49-F238E27FC236}">
                  <a16:creationId xmlns:a16="http://schemas.microsoft.com/office/drawing/2014/main" id="{CC12A275-7B31-42C2-A3FE-2FDA1F158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asil gambar untuk lifestyle vector">
            <a:extLst>
              <a:ext uri="{FF2B5EF4-FFF2-40B4-BE49-F238E27FC236}">
                <a16:creationId xmlns:a16="http://schemas.microsoft.com/office/drawing/2014/main" id="{636DD222-153A-437D-A5DC-0065D6816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029" t="36309" b="35384"/>
          <a:stretch/>
        </p:blipFill>
        <p:spPr bwMode="auto">
          <a:xfrm>
            <a:off x="477078" y="3095758"/>
            <a:ext cx="1827143" cy="15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F4AAF2-B072-4B79-B9CB-3EBA37DA4E54}"/>
              </a:ext>
            </a:extLst>
          </p:cNvPr>
          <p:cNvSpPr/>
          <p:nvPr/>
        </p:nvSpPr>
        <p:spPr>
          <a:xfrm>
            <a:off x="1546498" y="1853019"/>
            <a:ext cx="20357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SKIN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02CB09-3FBF-4744-B527-37A18AF56832}"/>
              </a:ext>
            </a:extLst>
          </p:cNvPr>
          <p:cNvSpPr/>
          <p:nvPr/>
        </p:nvSpPr>
        <p:spPr>
          <a:xfrm>
            <a:off x="238539" y="1338785"/>
            <a:ext cx="477078" cy="47065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7972CBB-BF49-446A-A9AD-6D2DBF4E7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594" b="68871"/>
          <a:stretch/>
        </p:blipFill>
        <p:spPr>
          <a:xfrm>
            <a:off x="707098" y="1084527"/>
            <a:ext cx="1597123" cy="153698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41E4723-869A-4E51-A455-9CD9D2056E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6" r="32493" b="68316"/>
          <a:stretch/>
        </p:blipFill>
        <p:spPr>
          <a:xfrm>
            <a:off x="339055" y="4668177"/>
            <a:ext cx="1970282" cy="171274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5C59BD9-D544-49ED-826B-7FAF0879D170}"/>
              </a:ext>
            </a:extLst>
          </p:cNvPr>
          <p:cNvSpPr/>
          <p:nvPr/>
        </p:nvSpPr>
        <p:spPr>
          <a:xfrm>
            <a:off x="1922438" y="3444789"/>
            <a:ext cx="1597124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LIFESTYLE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FB8733-5E5E-4408-A22D-601FB4AAEE1B}"/>
              </a:ext>
            </a:extLst>
          </p:cNvPr>
          <p:cNvSpPr/>
          <p:nvPr/>
        </p:nvSpPr>
        <p:spPr>
          <a:xfrm>
            <a:off x="165949" y="4855366"/>
            <a:ext cx="477078" cy="470651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5A4021-9608-484A-9EA6-10C98D25C6D4}"/>
              </a:ext>
            </a:extLst>
          </p:cNvPr>
          <p:cNvSpPr/>
          <p:nvPr/>
        </p:nvSpPr>
        <p:spPr>
          <a:xfrm>
            <a:off x="2072634" y="5373363"/>
            <a:ext cx="1970281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BE20E6-DEA9-4E3C-B2AE-CEE7DE64CFC9}"/>
              </a:ext>
            </a:extLst>
          </p:cNvPr>
          <p:cNvSpPr/>
          <p:nvPr/>
        </p:nvSpPr>
        <p:spPr>
          <a:xfrm>
            <a:off x="4929808" y="1084527"/>
            <a:ext cx="834887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Nova Cond Light" panose="020B0306020202020204" pitchFamily="34" charset="0"/>
              </a:rPr>
              <a:t>6.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33AB5D-A458-4538-AFEC-E643D95F8836}"/>
              </a:ext>
            </a:extLst>
          </p:cNvPr>
          <p:cNvSpPr/>
          <p:nvPr/>
        </p:nvSpPr>
        <p:spPr>
          <a:xfrm>
            <a:off x="5764695" y="877857"/>
            <a:ext cx="6367670" cy="991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rial Nova Cond Light" panose="020B0306020202020204" pitchFamily="34" charset="0"/>
              </a:rPr>
              <a:t>How often do you workout?</a:t>
            </a:r>
          </a:p>
        </p:txBody>
      </p:sp>
      <p:cxnSp>
        <p:nvCxnSpPr>
          <p:cNvPr id="4101" name="Straight Arrow Connector 4100">
            <a:extLst>
              <a:ext uri="{FF2B5EF4-FFF2-40B4-BE49-F238E27FC236}">
                <a16:creationId xmlns:a16="http://schemas.microsoft.com/office/drawing/2014/main" id="{4FC8A336-BBC7-4CB1-9F10-5F75EC65D8C8}"/>
              </a:ext>
            </a:extLst>
          </p:cNvPr>
          <p:cNvCxnSpPr>
            <a:cxnSpLocks/>
          </p:cNvCxnSpPr>
          <p:nvPr/>
        </p:nvCxnSpPr>
        <p:spPr>
          <a:xfrm>
            <a:off x="10535478" y="5980142"/>
            <a:ext cx="725557" cy="0"/>
          </a:xfrm>
          <a:prstGeom prst="straightConnector1">
            <a:avLst/>
          </a:prstGeom>
          <a:ln w="57150">
            <a:solidFill>
              <a:srgbClr val="F2E7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D0A738A-56D1-4F05-B781-CBE899629276}"/>
              </a:ext>
            </a:extLst>
          </p:cNvPr>
          <p:cNvSpPr/>
          <p:nvPr/>
        </p:nvSpPr>
        <p:spPr>
          <a:xfrm>
            <a:off x="209018" y="3044026"/>
            <a:ext cx="477078" cy="470651"/>
          </a:xfrm>
          <a:prstGeom prst="ellipse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C169F5-C460-417F-94BC-2885E3A9C97A}"/>
              </a:ext>
            </a:extLst>
          </p:cNvPr>
          <p:cNvSpPr/>
          <p:nvPr/>
        </p:nvSpPr>
        <p:spPr>
          <a:xfrm>
            <a:off x="5824330" y="2473884"/>
            <a:ext cx="6367670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Rarely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Few times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Twice a week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Every day</a:t>
            </a:r>
          </a:p>
        </p:txBody>
      </p:sp>
    </p:spTree>
    <p:extLst>
      <p:ext uri="{BB962C8B-B14F-4D97-AF65-F5344CB8AC3E}">
        <p14:creationId xmlns:p14="http://schemas.microsoft.com/office/powerpoint/2010/main" val="3154544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A93143A-95C5-4998-8785-FC35241F8E84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A4E9D6-5A77-4EC4-A517-57F4339A1E2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6" descr="Hasil gambar untuk menu bar icon">
              <a:extLst>
                <a:ext uri="{FF2B5EF4-FFF2-40B4-BE49-F238E27FC236}">
                  <a16:creationId xmlns:a16="http://schemas.microsoft.com/office/drawing/2014/main" id="{CC12A275-7B31-42C2-A3FE-2FDA1F158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1F4AAF2-B072-4B79-B9CB-3EBA37DA4E54}"/>
              </a:ext>
            </a:extLst>
          </p:cNvPr>
          <p:cNvSpPr/>
          <p:nvPr/>
        </p:nvSpPr>
        <p:spPr>
          <a:xfrm>
            <a:off x="1546498" y="1853019"/>
            <a:ext cx="20357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SKIN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02CB09-3FBF-4744-B527-37A18AF56832}"/>
              </a:ext>
            </a:extLst>
          </p:cNvPr>
          <p:cNvSpPr/>
          <p:nvPr/>
        </p:nvSpPr>
        <p:spPr>
          <a:xfrm>
            <a:off x="238539" y="1338785"/>
            <a:ext cx="477078" cy="47065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7972CBB-BF49-446A-A9AD-6D2DBF4E7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594" b="68871"/>
          <a:stretch/>
        </p:blipFill>
        <p:spPr>
          <a:xfrm>
            <a:off x="707098" y="1084527"/>
            <a:ext cx="1597123" cy="153698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41E4723-869A-4E51-A455-9CD9D2056E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6" r="32493" b="68316"/>
          <a:stretch/>
        </p:blipFill>
        <p:spPr>
          <a:xfrm>
            <a:off x="339055" y="4668177"/>
            <a:ext cx="1970282" cy="171274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B5A4021-9608-484A-9EA6-10C98D25C6D4}"/>
              </a:ext>
            </a:extLst>
          </p:cNvPr>
          <p:cNvSpPr/>
          <p:nvPr/>
        </p:nvSpPr>
        <p:spPr>
          <a:xfrm>
            <a:off x="2072634" y="5373363"/>
            <a:ext cx="1970281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33AB5D-A458-4538-AFEC-E643D95F8836}"/>
              </a:ext>
            </a:extLst>
          </p:cNvPr>
          <p:cNvSpPr/>
          <p:nvPr/>
        </p:nvSpPr>
        <p:spPr>
          <a:xfrm>
            <a:off x="5764695" y="1166649"/>
            <a:ext cx="6367670" cy="991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rial Nova Cond Light" panose="020B0306020202020204" pitchFamily="34" charset="0"/>
              </a:rPr>
              <a:t>We want detect climate &amp; pollution level in your area! Please insert your specific city! </a:t>
            </a:r>
          </a:p>
        </p:txBody>
      </p:sp>
      <p:cxnSp>
        <p:nvCxnSpPr>
          <p:cNvPr id="4101" name="Straight Arrow Connector 4100">
            <a:extLst>
              <a:ext uri="{FF2B5EF4-FFF2-40B4-BE49-F238E27FC236}">
                <a16:creationId xmlns:a16="http://schemas.microsoft.com/office/drawing/2014/main" id="{4FC8A336-BBC7-4CB1-9F10-5F75EC65D8C8}"/>
              </a:ext>
            </a:extLst>
          </p:cNvPr>
          <p:cNvCxnSpPr>
            <a:cxnSpLocks/>
          </p:cNvCxnSpPr>
          <p:nvPr/>
        </p:nvCxnSpPr>
        <p:spPr>
          <a:xfrm>
            <a:off x="10535478" y="5980142"/>
            <a:ext cx="725557" cy="0"/>
          </a:xfrm>
          <a:prstGeom prst="straightConnector1">
            <a:avLst/>
          </a:prstGeom>
          <a:ln w="57150">
            <a:solidFill>
              <a:srgbClr val="F2E7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Hasil gambar untuk lifestyle vector">
            <a:extLst>
              <a:ext uri="{FF2B5EF4-FFF2-40B4-BE49-F238E27FC236}">
                <a16:creationId xmlns:a16="http://schemas.microsoft.com/office/drawing/2014/main" id="{06B01DA2-BFD1-4F27-8EB4-8AB2AE192F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29" t="36309" b="35384"/>
          <a:stretch/>
        </p:blipFill>
        <p:spPr bwMode="auto">
          <a:xfrm>
            <a:off x="477078" y="3095758"/>
            <a:ext cx="1827143" cy="15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2998636A-3E29-464B-9925-4BE8ED2D88A4}"/>
              </a:ext>
            </a:extLst>
          </p:cNvPr>
          <p:cNvSpPr/>
          <p:nvPr/>
        </p:nvSpPr>
        <p:spPr>
          <a:xfrm>
            <a:off x="238539" y="2978315"/>
            <a:ext cx="477078" cy="470651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A6FB36-BC62-4A5B-8BE0-9BC9D72F4247}"/>
              </a:ext>
            </a:extLst>
          </p:cNvPr>
          <p:cNvSpPr/>
          <p:nvPr/>
        </p:nvSpPr>
        <p:spPr>
          <a:xfrm>
            <a:off x="1922438" y="3444789"/>
            <a:ext cx="1597124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LIFESTYLE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382CA03-000F-48B5-8240-5AE89A9235B4}"/>
              </a:ext>
            </a:extLst>
          </p:cNvPr>
          <p:cNvSpPr/>
          <p:nvPr/>
        </p:nvSpPr>
        <p:spPr>
          <a:xfrm>
            <a:off x="162046" y="4951392"/>
            <a:ext cx="477078" cy="470651"/>
          </a:xfrm>
          <a:prstGeom prst="ellipse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5590A6-C147-4FEF-82A2-F9C2FCCAC023}"/>
              </a:ext>
            </a:extLst>
          </p:cNvPr>
          <p:cNvSpPr/>
          <p:nvPr/>
        </p:nvSpPr>
        <p:spPr>
          <a:xfrm>
            <a:off x="5883965" y="2409958"/>
            <a:ext cx="3846443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latin typeface="Arial Nova Cond Light" panose="020B0306020202020204" pitchFamily="34" charset="0"/>
              </a:rPr>
              <a:t>Cibitung</a:t>
            </a:r>
            <a:r>
              <a:rPr lang="en-US" sz="2400" dirty="0">
                <a:latin typeface="Arial Nova Cond Light" panose="020B0306020202020204" pitchFamily="34" charset="0"/>
              </a:rPr>
              <a:t>, Bekasi</a:t>
            </a:r>
          </a:p>
        </p:txBody>
      </p:sp>
      <p:pic>
        <p:nvPicPr>
          <p:cNvPr id="1026" name="Picture 2" descr="Hasil gambar untuk drop down icon">
            <a:extLst>
              <a:ext uri="{FF2B5EF4-FFF2-40B4-BE49-F238E27FC236}">
                <a16:creationId xmlns:a16="http://schemas.microsoft.com/office/drawing/2014/main" id="{BACB7AC8-BD28-4604-A713-F7694D638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330" y="2487786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111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60EBA12-6964-44A3-8779-64E9FDFF3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52" b="40185" l="6900" r="31600">
                        <a14:foregroundMark x1="14300" y1="9444" x2="19600" y2="10926"/>
                        <a14:foregroundMark x1="7200" y1="14259" x2="6900" y2="16574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2" t="5577" r="65301" b="55888"/>
          <a:stretch/>
        </p:blipFill>
        <p:spPr>
          <a:xfrm>
            <a:off x="1690695" y="1783470"/>
            <a:ext cx="1971386" cy="26781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AE2155-C344-4D60-8A9E-DE1E3B956D6F}"/>
              </a:ext>
            </a:extLst>
          </p:cNvPr>
          <p:cNvSpPr/>
          <p:nvPr/>
        </p:nvSpPr>
        <p:spPr>
          <a:xfrm>
            <a:off x="298174" y="4351322"/>
            <a:ext cx="4760676" cy="588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ova Cond Light" panose="020B0604020202020204" pitchFamily="34" charset="0"/>
                <a:cs typeface="Arabic Typesetting" panose="020B0604020202020204" pitchFamily="66" charset="-78"/>
              </a:rPr>
              <a:t>Your </a:t>
            </a:r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acne </a:t>
            </a:r>
            <a:r>
              <a:rPr lang="en-US" b="1" dirty="0">
                <a:solidFill>
                  <a:schemeClr val="tx1"/>
                </a:solidFill>
                <a:latin typeface="Arial Nova Cond Light" panose="020B0306020202020204" pitchFamily="34" charset="0"/>
                <a:cs typeface="Arabic Typesetting" panose="020B0604020202020204" pitchFamily="66" charset="-78"/>
              </a:rPr>
              <a:t>was very terrible!</a:t>
            </a:r>
          </a:p>
          <a:p>
            <a:pPr algn="ctr"/>
            <a:endParaRPr lang="en-US" b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Arial Nova Cond Light" panose="020B0306020202020204" pitchFamily="34" charset="0"/>
                <a:cs typeface="Arabic Typesetting" panose="020B0604020202020204" pitchFamily="66" charset="-78"/>
              </a:rPr>
              <a:t>Because acne is characterized by clogged pores and inflammation, face masks that contain exfoliating and anti-inflammatory ingredients can help improve acne!</a:t>
            </a:r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 </a:t>
            </a:r>
            <a:r>
              <a:rPr lang="en-US" b="1" dirty="0">
                <a:latin typeface="Arial Nova Cond Light" panose="020B0604020202020204" pitchFamily="34" charset="0"/>
                <a:cs typeface="Arabic Typesetting" panose="020B0604020202020204" pitchFamily="66" charset="-78"/>
              </a:rPr>
              <a:t> </a:t>
            </a:r>
            <a:endParaRPr lang="en-US" dirty="0">
              <a:latin typeface="Arial Nova Cond Light" panose="020B0604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C8E57A-20BD-443F-861C-1C8C29E82ACC}"/>
              </a:ext>
            </a:extLst>
          </p:cNvPr>
          <p:cNvSpPr/>
          <p:nvPr/>
        </p:nvSpPr>
        <p:spPr>
          <a:xfrm>
            <a:off x="4022777" y="243319"/>
            <a:ext cx="41464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FACE RESULTS</a:t>
            </a:r>
            <a:endParaRPr lang="en-US" sz="5400" b="1" cap="none" spc="0" dirty="0">
              <a:ln w="0"/>
              <a:solidFill>
                <a:srgbClr val="E2CCC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C70D44-B931-40ED-AF7A-E03ED245B5AB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4A658B-202B-45E2-92B8-055244C7A6C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6" descr="Hasil gambar untuk menu bar icon">
              <a:extLst>
                <a:ext uri="{FF2B5EF4-FFF2-40B4-BE49-F238E27FC236}">
                  <a16:creationId xmlns:a16="http://schemas.microsoft.com/office/drawing/2014/main" id="{C8E40245-6F62-4F1B-B248-3B91170AB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Hasil gambar untuk sheet mask">
            <a:extLst>
              <a:ext uri="{FF2B5EF4-FFF2-40B4-BE49-F238E27FC236}">
                <a16:creationId xmlns:a16="http://schemas.microsoft.com/office/drawing/2014/main" id="{1B566490-B7F6-4BFE-A0F3-F5179B2D5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345" y="160408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BBAFD1D-6E7C-45B1-8634-0B2CF5E989EC}"/>
              </a:ext>
            </a:extLst>
          </p:cNvPr>
          <p:cNvSpPr/>
          <p:nvPr/>
        </p:nvSpPr>
        <p:spPr>
          <a:xfrm>
            <a:off x="6675950" y="4640593"/>
            <a:ext cx="4760676" cy="588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Special ingredients for you: </a:t>
            </a:r>
            <a:r>
              <a:rPr lang="en-US" dirty="0">
                <a:solidFill>
                  <a:schemeClr val="tx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salicylic acid &amp; lemon stem cell extract</a:t>
            </a:r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 </a:t>
            </a:r>
            <a:endParaRPr lang="en-US" b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F9877B-A585-4877-8922-4D7FB13C5D47}"/>
              </a:ext>
            </a:extLst>
          </p:cNvPr>
          <p:cNvSpPr/>
          <p:nvPr/>
        </p:nvSpPr>
        <p:spPr>
          <a:xfrm>
            <a:off x="7399345" y="5597911"/>
            <a:ext cx="3059105" cy="466865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Next, </a:t>
            </a:r>
            <a:r>
              <a:rPr lang="en-US" sz="1400" dirty="0">
                <a:solidFill>
                  <a:schemeClr val="bg1"/>
                </a:solidFill>
                <a:latin typeface="Arial Nova Cond Light" panose="020B0306020202020204" pitchFamily="34" charset="0"/>
              </a:rPr>
              <a:t>choose your sheet &amp; fragrance type!</a:t>
            </a:r>
            <a:endParaRPr lang="en-US" sz="1400" b="1" dirty="0">
              <a:solidFill>
                <a:schemeClr val="bg1"/>
              </a:solidFill>
              <a:latin typeface="Arial Nova Cond Light" panose="020B03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009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C8E57A-20BD-443F-861C-1C8C29E82ACC}"/>
              </a:ext>
            </a:extLst>
          </p:cNvPr>
          <p:cNvSpPr/>
          <p:nvPr/>
        </p:nvSpPr>
        <p:spPr>
          <a:xfrm>
            <a:off x="2870861" y="243319"/>
            <a:ext cx="64502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 YOUR OWN!</a:t>
            </a:r>
            <a:endParaRPr lang="en-US" sz="5400" b="1" cap="none" spc="0" dirty="0">
              <a:ln w="0"/>
              <a:solidFill>
                <a:srgbClr val="E2CCC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C70D44-B931-40ED-AF7A-E03ED245B5AB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4A658B-202B-45E2-92B8-055244C7A6C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6" descr="Hasil gambar untuk menu bar icon">
              <a:extLst>
                <a:ext uri="{FF2B5EF4-FFF2-40B4-BE49-F238E27FC236}">
                  <a16:creationId xmlns:a16="http://schemas.microsoft.com/office/drawing/2014/main" id="{C8E40245-6F62-4F1B-B248-3B91170AB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Hasil gambar untuk sheet mask">
            <a:extLst>
              <a:ext uri="{FF2B5EF4-FFF2-40B4-BE49-F238E27FC236}">
                <a16:creationId xmlns:a16="http://schemas.microsoft.com/office/drawing/2014/main" id="{1B566490-B7F6-4BFE-A0F3-F5179B2D5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3" y="178309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BBAFD1D-6E7C-45B1-8634-0B2CF5E989EC}"/>
              </a:ext>
            </a:extLst>
          </p:cNvPr>
          <p:cNvSpPr/>
          <p:nvPr/>
        </p:nvSpPr>
        <p:spPr>
          <a:xfrm>
            <a:off x="3057897" y="2463914"/>
            <a:ext cx="4760676" cy="588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Choose your sheet type:</a:t>
            </a:r>
          </a:p>
          <a:p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 </a:t>
            </a:r>
            <a:endParaRPr lang="en-US" b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F9877B-A585-4877-8922-4D7FB13C5D47}"/>
              </a:ext>
            </a:extLst>
          </p:cNvPr>
          <p:cNvSpPr/>
          <p:nvPr/>
        </p:nvSpPr>
        <p:spPr>
          <a:xfrm>
            <a:off x="3125519" y="1860798"/>
            <a:ext cx="3059105" cy="466865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Formula Code: #02139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E5F10C-FB8A-4696-B06D-8FD8DC600FEA}"/>
              </a:ext>
            </a:extLst>
          </p:cNvPr>
          <p:cNvGrpSpPr/>
          <p:nvPr/>
        </p:nvGrpSpPr>
        <p:grpSpPr>
          <a:xfrm>
            <a:off x="4752989" y="3019072"/>
            <a:ext cx="1529553" cy="1422276"/>
            <a:chOff x="5098774" y="3309730"/>
            <a:chExt cx="1987826" cy="188843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9AB4897-1909-44FC-96A6-4B36A9BBD974}"/>
                </a:ext>
              </a:extLst>
            </p:cNvPr>
            <p:cNvSpPr/>
            <p:nvPr/>
          </p:nvSpPr>
          <p:spPr>
            <a:xfrm>
              <a:off x="5098774" y="3309730"/>
              <a:ext cx="1987826" cy="1888435"/>
            </a:xfrm>
            <a:prstGeom prst="ellipse">
              <a:avLst/>
            </a:prstGeom>
            <a:solidFill>
              <a:srgbClr val="E2CC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close up of a light&#10;&#10;Description automatically generated">
              <a:extLst>
                <a:ext uri="{FF2B5EF4-FFF2-40B4-BE49-F238E27FC236}">
                  <a16:creationId xmlns:a16="http://schemas.microsoft.com/office/drawing/2014/main" id="{6009665E-A639-4676-A370-74FAFC6D1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912" y="3309730"/>
              <a:ext cx="1188781" cy="1681551"/>
            </a:xfrm>
            <a:prstGeom prst="rect">
              <a:avLst/>
            </a:prstGeom>
          </p:spPr>
        </p:pic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1B9B9017-FA8B-43C3-8F62-3C2CC25949B0}"/>
              </a:ext>
            </a:extLst>
          </p:cNvPr>
          <p:cNvSpPr/>
          <p:nvPr/>
        </p:nvSpPr>
        <p:spPr>
          <a:xfrm>
            <a:off x="3038228" y="2984626"/>
            <a:ext cx="1529553" cy="1422276"/>
          </a:xfrm>
          <a:prstGeom prst="ellipse">
            <a:avLst/>
          </a:prstGeom>
          <a:solidFill>
            <a:srgbClr val="E2CCC1"/>
          </a:solidFill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D5AB23F-075C-4DBD-B5ED-2783C3AE1930}"/>
              </a:ext>
            </a:extLst>
          </p:cNvPr>
          <p:cNvSpPr/>
          <p:nvPr/>
        </p:nvSpPr>
        <p:spPr>
          <a:xfrm>
            <a:off x="8283754" y="3019072"/>
            <a:ext cx="1529553" cy="1422276"/>
          </a:xfrm>
          <a:prstGeom prst="ellipse">
            <a:avLst/>
          </a:prstGeom>
          <a:solidFill>
            <a:srgbClr val="E2CCC1"/>
          </a:solidFill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picture containing mask, clothing, indoor, table&#10;&#10;Description automatically generated">
            <a:extLst>
              <a:ext uri="{FF2B5EF4-FFF2-40B4-BE49-F238E27FC236}">
                <a16:creationId xmlns:a16="http://schemas.microsoft.com/office/drawing/2014/main" id="{C4ACD660-659E-4B36-9406-2598B22796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703" b="70000" l="7593" r="93426">
                        <a14:foregroundMark x1="37963" y1="31306" x2="58241" y2="36216"/>
                        <a14:foregroundMark x1="24537" y1="29279" x2="21019" y2="33198"/>
                        <a14:foregroundMark x1="39815" y1="30856" x2="58519" y2="31892"/>
                        <a14:foregroundMark x1="58519" y1="31892" x2="69259" y2="34054"/>
                        <a14:foregroundMark x1="59167" y1="29865" x2="71852" y2="33964"/>
                        <a14:foregroundMark x1="71852" y1="33964" x2="80556" y2="44910"/>
                        <a14:foregroundMark x1="80278" y1="31892" x2="87130" y2="37387"/>
                        <a14:foregroundMark x1="57963" y1="29730" x2="42037" y2="30631"/>
                        <a14:foregroundMark x1="42037" y1="30631" x2="26852" y2="33694"/>
                        <a14:foregroundMark x1="26852" y1="33694" x2="20741" y2="40270"/>
                        <a14:foregroundMark x1="20741" y1="40270" x2="24537" y2="54054"/>
                        <a14:foregroundMark x1="30833" y1="62477" x2="43241" y2="66306"/>
                        <a14:foregroundMark x1="43241" y1="66306" x2="71389" y2="62883"/>
                        <a14:foregroundMark x1="51944" y1="44505" x2="64537" y2="54505"/>
                        <a14:foregroundMark x1="49259" y1="47117" x2="23056" y2="54640"/>
                        <a14:foregroundMark x1="81759" y1="39550" x2="87407" y2="48829"/>
                        <a14:foregroundMark x1="89537" y1="49550" x2="90370" y2="58243"/>
                        <a14:foregroundMark x1="12037" y1="42027" x2="14167" y2="50135"/>
                        <a14:foregroundMark x1="40370" y1="30270" x2="52315" y2="29144"/>
                        <a14:foregroundMark x1="88611" y1="41757" x2="91574" y2="50721"/>
                        <a14:foregroundMark x1="47778" y1="28423" x2="35556" y2="29730"/>
                        <a14:foregroundMark x1="11204" y1="44054" x2="8519" y2="54369"/>
                        <a14:foregroundMark x1="13241" y1="37973" x2="11481" y2="43198"/>
                        <a14:foregroundMark x1="42778" y1="69865" x2="56481" y2="70000"/>
                        <a14:foregroundMark x1="40370" y1="28108" x2="45093" y2="27973"/>
                        <a14:foregroundMark x1="38889" y1="28243" x2="53148" y2="27703"/>
                        <a14:foregroundMark x1="93426" y1="48829" x2="91944" y2="55811"/>
                        <a14:foregroundMark x1="7593" y1="54054" x2="11481" y2="59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68" b="24783"/>
          <a:stretch/>
        </p:blipFill>
        <p:spPr>
          <a:xfrm rot="21393816">
            <a:off x="8404020" y="3069956"/>
            <a:ext cx="1289020" cy="136322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FA8DC8D8-038D-43D0-8F8E-57A3E8C252F5}"/>
              </a:ext>
            </a:extLst>
          </p:cNvPr>
          <p:cNvSpPr/>
          <p:nvPr/>
        </p:nvSpPr>
        <p:spPr>
          <a:xfrm>
            <a:off x="10016330" y="3048315"/>
            <a:ext cx="1529553" cy="1422276"/>
          </a:xfrm>
          <a:prstGeom prst="ellipse">
            <a:avLst/>
          </a:prstGeom>
          <a:solidFill>
            <a:srgbClr val="E2CCC1"/>
          </a:solidFill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6144F64-3CF3-4E4E-9E50-BDB53AAED9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06" b="89937" l="9906" r="90881">
                        <a14:foregroundMark x1="88050" y1="70283" x2="89151" y2="77201"/>
                        <a14:foregroundMark x1="90409" y1="74057" x2="90881" y2="784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228" y="2827034"/>
            <a:ext cx="1458499" cy="1458499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B4E6B98B-2554-49C3-9C90-68EFB1881C04}"/>
              </a:ext>
            </a:extLst>
          </p:cNvPr>
          <p:cNvSpPr/>
          <p:nvPr/>
        </p:nvSpPr>
        <p:spPr>
          <a:xfrm>
            <a:off x="6518371" y="3020959"/>
            <a:ext cx="1529553" cy="1422276"/>
          </a:xfrm>
          <a:prstGeom prst="ellipse">
            <a:avLst/>
          </a:prstGeom>
          <a:solidFill>
            <a:srgbClr val="E2CCC1"/>
          </a:solidFill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9" name="Picture 2048">
            <a:extLst>
              <a:ext uri="{FF2B5EF4-FFF2-40B4-BE49-F238E27FC236}">
                <a16:creationId xmlns:a16="http://schemas.microsoft.com/office/drawing/2014/main" id="{AE08C104-75BD-45DE-9C99-DE813E1CA3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45" y="3023621"/>
            <a:ext cx="1369761" cy="1422276"/>
          </a:xfrm>
          <a:prstGeom prst="rect">
            <a:avLst/>
          </a:prstGeom>
        </p:spPr>
      </p:pic>
      <p:pic>
        <p:nvPicPr>
          <p:cNvPr id="2052" name="Picture 2051">
            <a:extLst>
              <a:ext uri="{FF2B5EF4-FFF2-40B4-BE49-F238E27FC236}">
                <a16:creationId xmlns:a16="http://schemas.microsoft.com/office/drawing/2014/main" id="{2C778EA4-FA4D-46AE-A3EE-15D724984D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2620" y1="59159" x2="22893" y2="41367"/>
                        <a14:foregroundMark x1="20012" y1="47756" x2="22893" y2="36555"/>
                        <a14:foregroundMark x1="20861" y1="34007" x2="27107" y2="23979"/>
                        <a14:foregroundMark x1="18830" y1="34978" x2="22650" y2="26284"/>
                        <a14:foregroundMark x1="22650" y1="26284" x2="26804" y2="21674"/>
                        <a14:foregroundMark x1="46665" y1="19531" x2="60431" y2="17388"/>
                        <a14:foregroundMark x1="39721" y1="16053" x2="51304" y2="14517"/>
                        <a14:foregroundMark x1="41449" y1="85807" x2="63341" y2="75940"/>
                        <a14:foregroundMark x1="52304" y1="88152" x2="65646" y2="78488"/>
                        <a14:foregroundMark x1="64494" y1="77113" x2="72195" y2="56167"/>
                        <a14:foregroundMark x1="72195" y1="56167" x2="72741" y2="45289"/>
                        <a14:foregroundMark x1="72741" y1="45289" x2="72529" y2="35140"/>
                        <a14:foregroundMark x1="72529" y1="35140" x2="67101" y2="27618"/>
                        <a14:foregroundMark x1="67101" y1="27618" x2="63918" y2="25152"/>
                        <a14:foregroundMark x1="26804" y1="24181" x2="29412" y2="17792"/>
                        <a14:foregroundMark x1="27107" y1="20906" x2="28836" y2="18560"/>
                        <a14:foregroundMark x1="16222" y1="53336" x2="20133" y2="33765"/>
                        <a14:foregroundMark x1="20133" y1="33765" x2="23802" y2="25152"/>
                        <a14:foregroundMark x1="23802" y1="25152" x2="28260" y2="19127"/>
                        <a14:foregroundMark x1="21013" y1="26890" x2="24924" y2="21068"/>
                        <a14:foregroundMark x1="26380" y1="19935" x2="27956" y2="17024"/>
                        <a14:foregroundMark x1="28684" y1="18358" x2="30291" y2="15851"/>
                        <a14:foregroundMark x1="62765" y1="61464" x2="63493" y2="51799"/>
                        <a14:foregroundMark x1="66101" y1="46785" x2="61522" y2="38455"/>
                        <a14:foregroundMark x1="61522" y1="38455" x2="60158" y2="33239"/>
                        <a14:foregroundMark x1="69861" y1="73069" x2="73347" y2="566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833697" y="3089440"/>
            <a:ext cx="1940226" cy="145517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CCD23FB-7178-4D52-8BEE-20041A45B512}"/>
              </a:ext>
            </a:extLst>
          </p:cNvPr>
          <p:cNvSpPr/>
          <p:nvPr/>
        </p:nvSpPr>
        <p:spPr>
          <a:xfrm>
            <a:off x="2940311" y="4709516"/>
            <a:ext cx="1627470" cy="32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Coconut </a:t>
            </a:r>
          </a:p>
          <a:p>
            <a:pPr algn="ctr"/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bio-cellulose </a:t>
            </a:r>
            <a:endParaRPr lang="en-US" b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59E950-B76D-4A12-8A96-C0FA59A747E7}"/>
              </a:ext>
            </a:extLst>
          </p:cNvPr>
          <p:cNvSpPr/>
          <p:nvPr/>
        </p:nvSpPr>
        <p:spPr>
          <a:xfrm>
            <a:off x="4655071" y="4709515"/>
            <a:ext cx="1627470" cy="32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Activated charcoal</a:t>
            </a:r>
            <a:endParaRPr lang="en-US" b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B3BD65B-32C7-4A50-86B1-0B393DDD5BCA}"/>
              </a:ext>
            </a:extLst>
          </p:cNvPr>
          <p:cNvSpPr/>
          <p:nvPr/>
        </p:nvSpPr>
        <p:spPr>
          <a:xfrm>
            <a:off x="6444572" y="4711584"/>
            <a:ext cx="1627470" cy="32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Super silk</a:t>
            </a:r>
            <a:endParaRPr lang="en-US" b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B9C629-448A-4E23-B7AD-06672C9D2484}"/>
              </a:ext>
            </a:extLst>
          </p:cNvPr>
          <p:cNvSpPr/>
          <p:nvPr/>
        </p:nvSpPr>
        <p:spPr>
          <a:xfrm>
            <a:off x="8194870" y="4711584"/>
            <a:ext cx="1627470" cy="32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Panda animal printed</a:t>
            </a:r>
            <a:endParaRPr lang="en-US" b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014FBF-BC73-4B89-9B9B-22EE80031174}"/>
              </a:ext>
            </a:extLst>
          </p:cNvPr>
          <p:cNvSpPr/>
          <p:nvPr/>
        </p:nvSpPr>
        <p:spPr>
          <a:xfrm>
            <a:off x="10058416" y="4704910"/>
            <a:ext cx="1739332" cy="283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Sheep animal printed</a:t>
            </a:r>
            <a:endParaRPr lang="en-US" b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9668FC-D2BD-4C17-8268-633D38BCB686}"/>
              </a:ext>
            </a:extLst>
          </p:cNvPr>
          <p:cNvSpPr/>
          <p:nvPr/>
        </p:nvSpPr>
        <p:spPr>
          <a:xfrm>
            <a:off x="9362661" y="5906024"/>
            <a:ext cx="2348119" cy="387747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Next, </a:t>
            </a:r>
            <a:r>
              <a:rPr lang="en-US" sz="1600" dirty="0">
                <a:solidFill>
                  <a:schemeClr val="bg1"/>
                </a:solidFill>
                <a:latin typeface="Arial Nova Cond Light" panose="020B0306020202020204" pitchFamily="34" charset="0"/>
              </a:rPr>
              <a:t>choose your fragrance!</a:t>
            </a:r>
            <a:endParaRPr lang="en-US" sz="1600" b="1" dirty="0">
              <a:solidFill>
                <a:schemeClr val="bg1"/>
              </a:solidFill>
              <a:latin typeface="Arial Nova Cond Light" panose="020B03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15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C8E57A-20BD-443F-861C-1C8C29E82ACC}"/>
              </a:ext>
            </a:extLst>
          </p:cNvPr>
          <p:cNvSpPr/>
          <p:nvPr/>
        </p:nvSpPr>
        <p:spPr>
          <a:xfrm>
            <a:off x="2870861" y="243319"/>
            <a:ext cx="64502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 YOUR OWN!</a:t>
            </a:r>
            <a:endParaRPr lang="en-US" sz="5400" b="1" cap="none" spc="0" dirty="0">
              <a:ln w="0"/>
              <a:solidFill>
                <a:srgbClr val="E2CCC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C70D44-B931-40ED-AF7A-E03ED245B5AB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4A658B-202B-45E2-92B8-055244C7A6C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6" descr="Hasil gambar untuk menu bar icon">
              <a:extLst>
                <a:ext uri="{FF2B5EF4-FFF2-40B4-BE49-F238E27FC236}">
                  <a16:creationId xmlns:a16="http://schemas.microsoft.com/office/drawing/2014/main" id="{C8E40245-6F62-4F1B-B248-3B91170AB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Hasil gambar untuk sheet mask">
            <a:extLst>
              <a:ext uri="{FF2B5EF4-FFF2-40B4-BE49-F238E27FC236}">
                <a16:creationId xmlns:a16="http://schemas.microsoft.com/office/drawing/2014/main" id="{1B566490-B7F6-4BFE-A0F3-F5179B2D5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3" y="178309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BBAFD1D-6E7C-45B1-8634-0B2CF5E989EC}"/>
              </a:ext>
            </a:extLst>
          </p:cNvPr>
          <p:cNvSpPr/>
          <p:nvPr/>
        </p:nvSpPr>
        <p:spPr>
          <a:xfrm>
            <a:off x="3057897" y="2463914"/>
            <a:ext cx="4760676" cy="588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Choose your fragrance:</a:t>
            </a:r>
          </a:p>
          <a:p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 </a:t>
            </a:r>
            <a:endParaRPr lang="en-US" b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F9877B-A585-4877-8922-4D7FB13C5D47}"/>
              </a:ext>
            </a:extLst>
          </p:cNvPr>
          <p:cNvSpPr/>
          <p:nvPr/>
        </p:nvSpPr>
        <p:spPr>
          <a:xfrm>
            <a:off x="3125519" y="1860798"/>
            <a:ext cx="3059105" cy="466865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Formula Code: #02139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9668FC-D2BD-4C17-8268-633D38BCB686}"/>
              </a:ext>
            </a:extLst>
          </p:cNvPr>
          <p:cNvSpPr/>
          <p:nvPr/>
        </p:nvSpPr>
        <p:spPr>
          <a:xfrm>
            <a:off x="9362661" y="5906024"/>
            <a:ext cx="2348119" cy="387747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Next, </a:t>
            </a:r>
            <a:r>
              <a:rPr lang="en-US" sz="1600" dirty="0">
                <a:solidFill>
                  <a:schemeClr val="bg1"/>
                </a:solidFill>
                <a:latin typeface="Arial Nova Cond Light" panose="020B0306020202020204" pitchFamily="34" charset="0"/>
              </a:rPr>
              <a:t>go to shopping cart!</a:t>
            </a:r>
            <a:endParaRPr lang="en-US" sz="1600" b="1" dirty="0">
              <a:solidFill>
                <a:schemeClr val="bg1"/>
              </a:solidFill>
              <a:latin typeface="Arial Nova Cond Light" panose="020B0306020202020204" pitchFamily="34" charset="0"/>
            </a:endParaRPr>
          </a:p>
        </p:txBody>
      </p:sp>
      <p:pic>
        <p:nvPicPr>
          <p:cNvPr id="4" name="Picture 3" descr="A close up of an animal&#10;&#10;Description automatically generated">
            <a:extLst>
              <a:ext uri="{FF2B5EF4-FFF2-40B4-BE49-F238E27FC236}">
                <a16:creationId xmlns:a16="http://schemas.microsoft.com/office/drawing/2014/main" id="{251A305C-1AAE-42D8-A305-C9255FFF4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962" y="2033922"/>
            <a:ext cx="1764855" cy="2496416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1F88C4C-9D94-4109-ACB2-A9874C9F6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715" y="2254144"/>
            <a:ext cx="1812905" cy="2564384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4948B1E-9B88-4804-AB20-FFB23D5709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208" y="2254144"/>
            <a:ext cx="1812906" cy="2564384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0CF9D66B-ED23-409D-BD48-79A3328B42A8}"/>
              </a:ext>
            </a:extLst>
          </p:cNvPr>
          <p:cNvSpPr/>
          <p:nvPr/>
        </p:nvSpPr>
        <p:spPr>
          <a:xfrm>
            <a:off x="8347717" y="2919428"/>
            <a:ext cx="1529553" cy="1422276"/>
          </a:xfrm>
          <a:prstGeom prst="ellipse">
            <a:avLst/>
          </a:prstGeom>
          <a:solidFill>
            <a:srgbClr val="E2CCC1"/>
          </a:solidFill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picture containing dark&#10;&#10;Description automatically generated">
            <a:extLst>
              <a:ext uri="{FF2B5EF4-FFF2-40B4-BE49-F238E27FC236}">
                <a16:creationId xmlns:a16="http://schemas.microsoft.com/office/drawing/2014/main" id="{4FDD4F44-AD77-4955-BBC4-859493B1C8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779" y="2658290"/>
            <a:ext cx="1345428" cy="190313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CCA7C8D-4E9F-4060-8FD6-EFC5594B68EE}"/>
              </a:ext>
            </a:extLst>
          </p:cNvPr>
          <p:cNvSpPr/>
          <p:nvPr/>
        </p:nvSpPr>
        <p:spPr>
          <a:xfrm>
            <a:off x="2908244" y="4398691"/>
            <a:ext cx="1627470" cy="32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Rose</a:t>
            </a:r>
            <a:endParaRPr lang="en-US" b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604047A-009D-42F8-92AE-37D391B22A06}"/>
              </a:ext>
            </a:extLst>
          </p:cNvPr>
          <p:cNvSpPr/>
          <p:nvPr/>
        </p:nvSpPr>
        <p:spPr>
          <a:xfrm>
            <a:off x="4403762" y="4414651"/>
            <a:ext cx="1627470" cy="32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Strawberry</a:t>
            </a:r>
            <a:endParaRPr lang="en-US" b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272AAED-DE51-4906-B1AE-9A7252037A82}"/>
              </a:ext>
            </a:extLst>
          </p:cNvPr>
          <p:cNvSpPr/>
          <p:nvPr/>
        </p:nvSpPr>
        <p:spPr>
          <a:xfrm>
            <a:off x="6290310" y="4520983"/>
            <a:ext cx="1627470" cy="32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Coffee</a:t>
            </a:r>
            <a:endParaRPr lang="en-US" b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A35F2C1-DE83-4940-98B5-78C63545CCB3}"/>
              </a:ext>
            </a:extLst>
          </p:cNvPr>
          <p:cNvSpPr/>
          <p:nvPr/>
        </p:nvSpPr>
        <p:spPr>
          <a:xfrm>
            <a:off x="8298758" y="4503990"/>
            <a:ext cx="1627470" cy="32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Unscented</a:t>
            </a:r>
            <a:endParaRPr lang="en-US" b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87628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C8E57A-20BD-443F-861C-1C8C29E82ACC}"/>
              </a:ext>
            </a:extLst>
          </p:cNvPr>
          <p:cNvSpPr/>
          <p:nvPr/>
        </p:nvSpPr>
        <p:spPr>
          <a:xfrm>
            <a:off x="2870861" y="243319"/>
            <a:ext cx="64502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 YOUR OWN!</a:t>
            </a:r>
            <a:endParaRPr lang="en-US" sz="5400" b="1" cap="none" spc="0" dirty="0">
              <a:ln w="0"/>
              <a:solidFill>
                <a:srgbClr val="E2CCC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C70D44-B931-40ED-AF7A-E03ED245B5AB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4A658B-202B-45E2-92B8-055244C7A6C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6" descr="Hasil gambar untuk menu bar icon">
              <a:extLst>
                <a:ext uri="{FF2B5EF4-FFF2-40B4-BE49-F238E27FC236}">
                  <a16:creationId xmlns:a16="http://schemas.microsoft.com/office/drawing/2014/main" id="{C8E40245-6F62-4F1B-B248-3B91170AB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Hasil gambar untuk sheet mask">
            <a:extLst>
              <a:ext uri="{FF2B5EF4-FFF2-40B4-BE49-F238E27FC236}">
                <a16:creationId xmlns:a16="http://schemas.microsoft.com/office/drawing/2014/main" id="{1B566490-B7F6-4BFE-A0F3-F5179B2D5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3" y="178309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F9877B-A585-4877-8922-4D7FB13C5D47}"/>
              </a:ext>
            </a:extLst>
          </p:cNvPr>
          <p:cNvSpPr/>
          <p:nvPr/>
        </p:nvSpPr>
        <p:spPr>
          <a:xfrm>
            <a:off x="3125519" y="1860798"/>
            <a:ext cx="3059105" cy="466865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Formula Code: #02139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9668FC-D2BD-4C17-8268-633D38BCB686}"/>
              </a:ext>
            </a:extLst>
          </p:cNvPr>
          <p:cNvSpPr/>
          <p:nvPr/>
        </p:nvSpPr>
        <p:spPr>
          <a:xfrm>
            <a:off x="9362661" y="5906024"/>
            <a:ext cx="2348119" cy="387747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Next, </a:t>
            </a:r>
            <a:r>
              <a:rPr lang="en-US" sz="1600" dirty="0">
                <a:solidFill>
                  <a:schemeClr val="bg1"/>
                </a:solidFill>
                <a:latin typeface="Arial Nova Cond Light" panose="020B0306020202020204" pitchFamily="34" charset="0"/>
              </a:rPr>
              <a:t>choose your mask type</a:t>
            </a:r>
            <a:endParaRPr lang="en-US" sz="1600" b="1" dirty="0">
              <a:solidFill>
                <a:schemeClr val="bg1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1CA7F0-7132-4BB0-A58C-7E415165CBB7}"/>
              </a:ext>
            </a:extLst>
          </p:cNvPr>
          <p:cNvSpPr/>
          <p:nvPr/>
        </p:nvSpPr>
        <p:spPr>
          <a:xfrm>
            <a:off x="3125519" y="2433772"/>
            <a:ext cx="4760676" cy="309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Package:</a:t>
            </a:r>
            <a:endParaRPr lang="en-US" b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pic>
        <p:nvPicPr>
          <p:cNvPr id="3074" name="Picture 2" descr="Hasil gambar untuk trial product">
            <a:extLst>
              <a:ext uri="{FF2B5EF4-FFF2-40B4-BE49-F238E27FC236}">
                <a16:creationId xmlns:a16="http://schemas.microsoft.com/office/drawing/2014/main" id="{C032563E-4D73-480D-B75B-A18995DC8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341" y="2999392"/>
            <a:ext cx="1023730" cy="102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50D1E86-174C-4881-8E32-620E3C425E94}"/>
              </a:ext>
            </a:extLst>
          </p:cNvPr>
          <p:cNvSpPr/>
          <p:nvPr/>
        </p:nvSpPr>
        <p:spPr>
          <a:xfrm>
            <a:off x="2838670" y="4204881"/>
            <a:ext cx="1627470" cy="32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1-2 pcs </a:t>
            </a:r>
          </a:p>
          <a:p>
            <a:pPr algn="ctr"/>
            <a:r>
              <a:rPr lang="en-US" b="1" i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(</a:t>
            </a:r>
            <a:r>
              <a:rPr lang="en-US" b="1" i="1" dirty="0" err="1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Rp</a:t>
            </a:r>
            <a:r>
              <a:rPr lang="en-US" b="1" i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 29,900)</a:t>
            </a:r>
            <a:endParaRPr lang="en-US" b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63F9F9-E9C9-47DB-96FF-084F91A3DBE1}"/>
              </a:ext>
            </a:extLst>
          </p:cNvPr>
          <p:cNvSpPr/>
          <p:nvPr/>
        </p:nvSpPr>
        <p:spPr>
          <a:xfrm>
            <a:off x="4720320" y="4195571"/>
            <a:ext cx="2751360" cy="32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3-6 pcs </a:t>
            </a:r>
          </a:p>
          <a:p>
            <a:pPr algn="ctr"/>
            <a:r>
              <a:rPr lang="en-US" sz="1400" b="1" i="1" strike="sngStrike" dirty="0">
                <a:solidFill>
                  <a:srgbClr val="C00000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(</a:t>
            </a:r>
            <a:r>
              <a:rPr lang="en-US" sz="1400" b="1" i="1" strike="sngStrike" dirty="0" err="1">
                <a:solidFill>
                  <a:srgbClr val="C00000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Rp</a:t>
            </a:r>
            <a:r>
              <a:rPr lang="en-US" sz="1400" b="1" i="1" strike="sngStrike" dirty="0">
                <a:solidFill>
                  <a:srgbClr val="C00000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 29,900) </a:t>
            </a:r>
            <a:r>
              <a:rPr lang="en-US" b="1" i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(</a:t>
            </a:r>
            <a:r>
              <a:rPr lang="en-US" b="1" i="1" dirty="0" err="1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Rp</a:t>
            </a:r>
            <a:r>
              <a:rPr lang="en-US" b="1" i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 25,000)</a:t>
            </a:r>
            <a:endParaRPr lang="en-US" b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52278B-B582-4060-8761-D9A3DAE6F384}"/>
              </a:ext>
            </a:extLst>
          </p:cNvPr>
          <p:cNvSpPr/>
          <p:nvPr/>
        </p:nvSpPr>
        <p:spPr>
          <a:xfrm>
            <a:off x="5240242" y="2934444"/>
            <a:ext cx="2139134" cy="576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medium</a:t>
            </a:r>
            <a:endParaRPr lang="en-US" sz="3600" b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FB2C12-AF7E-4E90-871F-55BF68A1C257}"/>
              </a:ext>
            </a:extLst>
          </p:cNvPr>
          <p:cNvSpPr/>
          <p:nvPr/>
        </p:nvSpPr>
        <p:spPr>
          <a:xfrm>
            <a:off x="5683188" y="3285358"/>
            <a:ext cx="1696188" cy="503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package</a:t>
            </a:r>
            <a:endParaRPr lang="en-US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89637B4-D39F-4245-81C6-969CBB680A28}"/>
              </a:ext>
            </a:extLst>
          </p:cNvPr>
          <p:cNvSpPr/>
          <p:nvPr/>
        </p:nvSpPr>
        <p:spPr>
          <a:xfrm>
            <a:off x="7886195" y="4211224"/>
            <a:ext cx="2751360" cy="32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&gt;7pcs </a:t>
            </a:r>
          </a:p>
          <a:p>
            <a:pPr algn="ctr"/>
            <a:r>
              <a:rPr lang="en-US" sz="1400" b="1" i="1" strike="sngStrike" dirty="0">
                <a:solidFill>
                  <a:srgbClr val="C00000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(</a:t>
            </a:r>
            <a:r>
              <a:rPr lang="en-US" sz="1400" b="1" i="1" strike="sngStrike" dirty="0" err="1">
                <a:solidFill>
                  <a:srgbClr val="C00000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Rp</a:t>
            </a:r>
            <a:r>
              <a:rPr lang="en-US" sz="1400" b="1" i="1" strike="sngStrike" dirty="0">
                <a:solidFill>
                  <a:srgbClr val="C00000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 29,900) </a:t>
            </a:r>
            <a:r>
              <a:rPr lang="en-US" b="1" i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(</a:t>
            </a:r>
            <a:r>
              <a:rPr lang="en-US" b="1" i="1" dirty="0" err="1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Rp</a:t>
            </a:r>
            <a:r>
              <a:rPr lang="en-US" b="1" i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 22,000)</a:t>
            </a:r>
            <a:endParaRPr lang="en-US" b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64A88E-2D8D-4EFE-8BE1-FE6A00508718}"/>
              </a:ext>
            </a:extLst>
          </p:cNvPr>
          <p:cNvSpPr/>
          <p:nvPr/>
        </p:nvSpPr>
        <p:spPr>
          <a:xfrm>
            <a:off x="8588528" y="2981115"/>
            <a:ext cx="2139134" cy="576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large</a:t>
            </a:r>
            <a:endParaRPr lang="en-US" sz="3600" b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63FA6D-C67D-4B94-9302-D3AEDDFBF87F}"/>
              </a:ext>
            </a:extLst>
          </p:cNvPr>
          <p:cNvSpPr/>
          <p:nvPr/>
        </p:nvSpPr>
        <p:spPr>
          <a:xfrm>
            <a:off x="8757245" y="3373901"/>
            <a:ext cx="1696188" cy="503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package</a:t>
            </a:r>
            <a:endParaRPr lang="en-US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2871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C8E57A-20BD-443F-861C-1C8C29E82ACC}"/>
              </a:ext>
            </a:extLst>
          </p:cNvPr>
          <p:cNvSpPr/>
          <p:nvPr/>
        </p:nvSpPr>
        <p:spPr>
          <a:xfrm>
            <a:off x="2870861" y="243319"/>
            <a:ext cx="64502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 YOUR OWN!</a:t>
            </a:r>
            <a:endParaRPr lang="en-US" sz="5400" b="1" cap="none" spc="0" dirty="0">
              <a:ln w="0"/>
              <a:solidFill>
                <a:srgbClr val="E2CCC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C70D44-B931-40ED-AF7A-E03ED245B5AB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4A658B-202B-45E2-92B8-055244C7A6C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6" descr="Hasil gambar untuk menu bar icon">
              <a:extLst>
                <a:ext uri="{FF2B5EF4-FFF2-40B4-BE49-F238E27FC236}">
                  <a16:creationId xmlns:a16="http://schemas.microsoft.com/office/drawing/2014/main" id="{C8E40245-6F62-4F1B-B248-3B91170AB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Hasil gambar untuk sheet mask">
            <a:extLst>
              <a:ext uri="{FF2B5EF4-FFF2-40B4-BE49-F238E27FC236}">
                <a16:creationId xmlns:a16="http://schemas.microsoft.com/office/drawing/2014/main" id="{1B566490-B7F6-4BFE-A0F3-F5179B2D5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3" y="178309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F9877B-A585-4877-8922-4D7FB13C5D47}"/>
              </a:ext>
            </a:extLst>
          </p:cNvPr>
          <p:cNvSpPr/>
          <p:nvPr/>
        </p:nvSpPr>
        <p:spPr>
          <a:xfrm>
            <a:off x="3125519" y="1860798"/>
            <a:ext cx="3059105" cy="466865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Formula Code: #02139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9668FC-D2BD-4C17-8268-633D38BCB686}"/>
              </a:ext>
            </a:extLst>
          </p:cNvPr>
          <p:cNvSpPr/>
          <p:nvPr/>
        </p:nvSpPr>
        <p:spPr>
          <a:xfrm>
            <a:off x="9362661" y="5906024"/>
            <a:ext cx="2348119" cy="387747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Next, </a:t>
            </a:r>
            <a:r>
              <a:rPr lang="en-US" sz="1600" dirty="0">
                <a:solidFill>
                  <a:schemeClr val="bg1"/>
                </a:solidFill>
                <a:latin typeface="Arial Nova Cond Light" panose="020B0306020202020204" pitchFamily="34" charset="0"/>
              </a:rPr>
              <a:t>go to shopping cart!</a:t>
            </a:r>
            <a:endParaRPr lang="en-US" sz="1600" b="1" dirty="0">
              <a:solidFill>
                <a:schemeClr val="bg1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9B6754-9F50-4E41-9E31-B6189A218A66}"/>
              </a:ext>
            </a:extLst>
          </p:cNvPr>
          <p:cNvSpPr/>
          <p:nvPr/>
        </p:nvSpPr>
        <p:spPr>
          <a:xfrm>
            <a:off x="3175215" y="2849309"/>
            <a:ext cx="626165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2CCC1"/>
                </a:solidFill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1CA7F0-7132-4BB0-A58C-7E415165CBB7}"/>
              </a:ext>
            </a:extLst>
          </p:cNvPr>
          <p:cNvSpPr/>
          <p:nvPr/>
        </p:nvSpPr>
        <p:spPr>
          <a:xfrm>
            <a:off x="3125519" y="2433772"/>
            <a:ext cx="4760676" cy="309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Qty:</a:t>
            </a:r>
            <a:endParaRPr lang="en-US" b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FD9F28-87E7-4584-93CA-7EE4A724503E}"/>
              </a:ext>
            </a:extLst>
          </p:cNvPr>
          <p:cNvSpPr/>
          <p:nvPr/>
        </p:nvSpPr>
        <p:spPr>
          <a:xfrm>
            <a:off x="3953781" y="2849309"/>
            <a:ext cx="459194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E2CCC1"/>
                </a:solidFill>
              </a:rPr>
              <a:t>+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35E5D3-0B13-4B9A-AAF7-31E15DC5C75D}"/>
              </a:ext>
            </a:extLst>
          </p:cNvPr>
          <p:cNvSpPr/>
          <p:nvPr/>
        </p:nvSpPr>
        <p:spPr>
          <a:xfrm>
            <a:off x="4425474" y="2849401"/>
            <a:ext cx="459194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E2CCC1"/>
                </a:solidFill>
              </a:rPr>
              <a:t>-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812806-6C5A-4C32-832C-44D49914FA0B}"/>
              </a:ext>
            </a:extLst>
          </p:cNvPr>
          <p:cNvSpPr/>
          <p:nvPr/>
        </p:nvSpPr>
        <p:spPr>
          <a:xfrm>
            <a:off x="5265332" y="2849309"/>
            <a:ext cx="1721877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E2CCC1"/>
                </a:solidFill>
                <a:latin typeface="Arial Nova Cond Light" panose="020B0306020202020204" pitchFamily="34" charset="0"/>
              </a:rPr>
              <a:t>Super silk</a:t>
            </a:r>
          </a:p>
        </p:txBody>
      </p:sp>
      <p:pic>
        <p:nvPicPr>
          <p:cNvPr id="28" name="Picture 2" descr="Hasil gambar untuk drop down icon">
            <a:extLst>
              <a:ext uri="{FF2B5EF4-FFF2-40B4-BE49-F238E27FC236}">
                <a16:creationId xmlns:a16="http://schemas.microsoft.com/office/drawing/2014/main" id="{1CC1BFD9-0D3A-4906-99FB-B380504EA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948" y="285924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F40006F-0446-4C99-A64A-D7B317708965}"/>
              </a:ext>
            </a:extLst>
          </p:cNvPr>
          <p:cNvSpPr/>
          <p:nvPr/>
        </p:nvSpPr>
        <p:spPr>
          <a:xfrm>
            <a:off x="7130461" y="2849309"/>
            <a:ext cx="1721877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E2CCC1"/>
                </a:solidFill>
                <a:latin typeface="Arial Nova Cond Light" panose="020B0306020202020204" pitchFamily="34" charset="0"/>
              </a:rPr>
              <a:t>Coffee</a:t>
            </a:r>
          </a:p>
        </p:txBody>
      </p:sp>
      <p:pic>
        <p:nvPicPr>
          <p:cNvPr id="30" name="Picture 2" descr="Hasil gambar untuk drop down icon">
            <a:extLst>
              <a:ext uri="{FF2B5EF4-FFF2-40B4-BE49-F238E27FC236}">
                <a16:creationId xmlns:a16="http://schemas.microsoft.com/office/drawing/2014/main" id="{44E6433E-E480-4826-87AA-148F4D95A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077" y="285924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F202E1E-B4F0-48D4-886E-05ABC94140E2}"/>
              </a:ext>
            </a:extLst>
          </p:cNvPr>
          <p:cNvSpPr/>
          <p:nvPr/>
        </p:nvSpPr>
        <p:spPr>
          <a:xfrm>
            <a:off x="3175215" y="3452376"/>
            <a:ext cx="626165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2CCC1"/>
                </a:solidFill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596EE5-4590-4A3C-A8E9-D9FA39395C6E}"/>
              </a:ext>
            </a:extLst>
          </p:cNvPr>
          <p:cNvSpPr/>
          <p:nvPr/>
        </p:nvSpPr>
        <p:spPr>
          <a:xfrm>
            <a:off x="3953781" y="3452376"/>
            <a:ext cx="459194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E2CCC1"/>
                </a:solidFill>
              </a:rPr>
              <a:t>+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B02F2E-AFED-409A-9140-9AC834AF60A1}"/>
              </a:ext>
            </a:extLst>
          </p:cNvPr>
          <p:cNvSpPr/>
          <p:nvPr/>
        </p:nvSpPr>
        <p:spPr>
          <a:xfrm>
            <a:off x="4425474" y="3452468"/>
            <a:ext cx="459194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E2CCC1"/>
                </a:solidFill>
              </a:rPr>
              <a:t>-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F7F68E1-9CEF-4347-A991-5F8583C21255}"/>
              </a:ext>
            </a:extLst>
          </p:cNvPr>
          <p:cNvSpPr/>
          <p:nvPr/>
        </p:nvSpPr>
        <p:spPr>
          <a:xfrm>
            <a:off x="5265332" y="3452376"/>
            <a:ext cx="1721877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E2CCC1"/>
                </a:solidFill>
                <a:latin typeface="Arial Nova Cond Light" panose="020B0306020202020204" pitchFamily="34" charset="0"/>
              </a:rPr>
              <a:t>Biocellulose</a:t>
            </a:r>
            <a:endParaRPr lang="en-US" dirty="0">
              <a:solidFill>
                <a:srgbClr val="E2CCC1"/>
              </a:solidFill>
              <a:latin typeface="Arial Nova Cond Light" panose="020B0306020202020204" pitchFamily="34" charset="0"/>
            </a:endParaRPr>
          </a:p>
        </p:txBody>
      </p:sp>
      <p:pic>
        <p:nvPicPr>
          <p:cNvPr id="40" name="Picture 2" descr="Hasil gambar untuk drop down icon">
            <a:extLst>
              <a:ext uri="{FF2B5EF4-FFF2-40B4-BE49-F238E27FC236}">
                <a16:creationId xmlns:a16="http://schemas.microsoft.com/office/drawing/2014/main" id="{6FEFE37C-D7A4-4C98-B116-C57E749EA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948" y="3462316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C368042-8E79-4E3F-977E-4812BB2CA9B8}"/>
              </a:ext>
            </a:extLst>
          </p:cNvPr>
          <p:cNvSpPr/>
          <p:nvPr/>
        </p:nvSpPr>
        <p:spPr>
          <a:xfrm>
            <a:off x="7130461" y="3452376"/>
            <a:ext cx="1721877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E2CCC1"/>
                </a:solidFill>
                <a:latin typeface="Arial Nova Cond Light" panose="020B0306020202020204" pitchFamily="34" charset="0"/>
              </a:rPr>
              <a:t>Strawberry</a:t>
            </a:r>
          </a:p>
        </p:txBody>
      </p:sp>
      <p:pic>
        <p:nvPicPr>
          <p:cNvPr id="42" name="Picture 2" descr="Hasil gambar untuk drop down icon">
            <a:extLst>
              <a:ext uri="{FF2B5EF4-FFF2-40B4-BE49-F238E27FC236}">
                <a16:creationId xmlns:a16="http://schemas.microsoft.com/office/drawing/2014/main" id="{EE1AF9DB-FEC3-4AE4-9A85-8BA0F30E8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077" y="3462316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B7F7AB8-3DB4-461D-AA9D-EA354B674511}"/>
              </a:ext>
            </a:extLst>
          </p:cNvPr>
          <p:cNvSpPr/>
          <p:nvPr/>
        </p:nvSpPr>
        <p:spPr>
          <a:xfrm>
            <a:off x="3175215" y="4033061"/>
            <a:ext cx="626165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2CCC1"/>
                </a:solidFill>
              </a:rPr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4FEECB-AFA2-4181-9B9B-6AC704ACD7CA}"/>
              </a:ext>
            </a:extLst>
          </p:cNvPr>
          <p:cNvSpPr/>
          <p:nvPr/>
        </p:nvSpPr>
        <p:spPr>
          <a:xfrm>
            <a:off x="3953781" y="4033061"/>
            <a:ext cx="459194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E2CCC1"/>
                </a:solidFill>
              </a:rPr>
              <a:t>+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5BB0F80-4EFE-40BF-AED6-26747E80B04A}"/>
              </a:ext>
            </a:extLst>
          </p:cNvPr>
          <p:cNvSpPr/>
          <p:nvPr/>
        </p:nvSpPr>
        <p:spPr>
          <a:xfrm>
            <a:off x="4425474" y="4033153"/>
            <a:ext cx="459194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E2CCC1"/>
                </a:solidFill>
              </a:rPr>
              <a:t>-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C5E8224-A25F-4514-A44F-59589CCF28CE}"/>
              </a:ext>
            </a:extLst>
          </p:cNvPr>
          <p:cNvSpPr/>
          <p:nvPr/>
        </p:nvSpPr>
        <p:spPr>
          <a:xfrm>
            <a:off x="5265332" y="4033061"/>
            <a:ext cx="1721877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E2CCC1"/>
                </a:solidFill>
                <a:latin typeface="Arial Nova Cond Light" panose="020B0306020202020204" pitchFamily="34" charset="0"/>
              </a:rPr>
              <a:t>Biocellulose</a:t>
            </a:r>
            <a:endParaRPr lang="en-US" dirty="0">
              <a:solidFill>
                <a:srgbClr val="E2CCC1"/>
              </a:solidFill>
              <a:latin typeface="Arial Nova Cond Light" panose="020B0306020202020204" pitchFamily="34" charset="0"/>
            </a:endParaRPr>
          </a:p>
        </p:txBody>
      </p:sp>
      <p:pic>
        <p:nvPicPr>
          <p:cNvPr id="48" name="Picture 2" descr="Hasil gambar untuk drop down icon">
            <a:extLst>
              <a:ext uri="{FF2B5EF4-FFF2-40B4-BE49-F238E27FC236}">
                <a16:creationId xmlns:a16="http://schemas.microsoft.com/office/drawing/2014/main" id="{802017B7-0D3C-4EDA-B264-C3FC939B8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948" y="4043001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9C888045-BF7F-491D-81EB-13B99C203F4B}"/>
              </a:ext>
            </a:extLst>
          </p:cNvPr>
          <p:cNvSpPr/>
          <p:nvPr/>
        </p:nvSpPr>
        <p:spPr>
          <a:xfrm>
            <a:off x="7130461" y="4033061"/>
            <a:ext cx="1721877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E2CCC1"/>
                </a:solidFill>
                <a:latin typeface="Arial Nova Cond Light" panose="020B0306020202020204" pitchFamily="34" charset="0"/>
              </a:rPr>
              <a:t>Unscented</a:t>
            </a:r>
          </a:p>
        </p:txBody>
      </p:sp>
      <p:pic>
        <p:nvPicPr>
          <p:cNvPr id="50" name="Picture 2" descr="Hasil gambar untuk drop down icon">
            <a:extLst>
              <a:ext uri="{FF2B5EF4-FFF2-40B4-BE49-F238E27FC236}">
                <a16:creationId xmlns:a16="http://schemas.microsoft.com/office/drawing/2014/main" id="{5290EABC-6D50-40EA-A8C0-ECB2BA44C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077" y="4043001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354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C8E57A-20BD-443F-861C-1C8C29E82ACC}"/>
              </a:ext>
            </a:extLst>
          </p:cNvPr>
          <p:cNvSpPr/>
          <p:nvPr/>
        </p:nvSpPr>
        <p:spPr>
          <a:xfrm>
            <a:off x="3958504" y="243319"/>
            <a:ext cx="42750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ADMIN PANEL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C70D44-B931-40ED-AF7A-E03ED245B5AB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4A658B-202B-45E2-92B8-055244C7A6C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6" descr="Hasil gambar untuk menu bar icon">
              <a:extLst>
                <a:ext uri="{FF2B5EF4-FFF2-40B4-BE49-F238E27FC236}">
                  <a16:creationId xmlns:a16="http://schemas.microsoft.com/office/drawing/2014/main" id="{C8E40245-6F62-4F1B-B248-3B91170AB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Hasil gambar untuk sheet mask">
            <a:extLst>
              <a:ext uri="{FF2B5EF4-FFF2-40B4-BE49-F238E27FC236}">
                <a16:creationId xmlns:a16="http://schemas.microsoft.com/office/drawing/2014/main" id="{1B566490-B7F6-4BFE-A0F3-F5179B2D5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3" y="178309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F9877B-A585-4877-8922-4D7FB13C5D47}"/>
              </a:ext>
            </a:extLst>
          </p:cNvPr>
          <p:cNvSpPr/>
          <p:nvPr/>
        </p:nvSpPr>
        <p:spPr>
          <a:xfrm>
            <a:off x="3125519" y="1860798"/>
            <a:ext cx="3059105" cy="466865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Formula Code: #02139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9668FC-D2BD-4C17-8268-633D38BCB686}"/>
              </a:ext>
            </a:extLst>
          </p:cNvPr>
          <p:cNvSpPr/>
          <p:nvPr/>
        </p:nvSpPr>
        <p:spPr>
          <a:xfrm>
            <a:off x="3125519" y="2939540"/>
            <a:ext cx="2348119" cy="387747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Continue with Login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C219EA-C138-41BC-AAE2-1135EB2B3A07}"/>
              </a:ext>
            </a:extLst>
          </p:cNvPr>
          <p:cNvSpPr/>
          <p:nvPr/>
        </p:nvSpPr>
        <p:spPr>
          <a:xfrm>
            <a:off x="5744672" y="2939539"/>
            <a:ext cx="2348119" cy="387747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Fill Shipping Address directly</a:t>
            </a:r>
          </a:p>
        </p:txBody>
      </p:sp>
    </p:spTree>
    <p:extLst>
      <p:ext uri="{BB962C8B-B14F-4D97-AF65-F5344CB8AC3E}">
        <p14:creationId xmlns:p14="http://schemas.microsoft.com/office/powerpoint/2010/main" val="749794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1AE2155-C344-4D60-8A9E-DE1E3B956D6F}"/>
              </a:ext>
            </a:extLst>
          </p:cNvPr>
          <p:cNvSpPr/>
          <p:nvPr/>
        </p:nvSpPr>
        <p:spPr>
          <a:xfrm>
            <a:off x="4433020" y="3961287"/>
            <a:ext cx="2832652" cy="467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 Nova Cond Light" panose="020B0604020202020204" pitchFamily="34" charset="0"/>
                <a:cs typeface="Arabic Typesetting" panose="020B0604020202020204" pitchFamily="66" charset="-78"/>
              </a:rPr>
              <a:t>Oily Skin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C8E57A-20BD-443F-861C-1C8C29E82ACC}"/>
              </a:ext>
            </a:extLst>
          </p:cNvPr>
          <p:cNvSpPr/>
          <p:nvPr/>
        </p:nvSpPr>
        <p:spPr>
          <a:xfrm>
            <a:off x="1679433" y="5483029"/>
            <a:ext cx="47076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 your </a:t>
            </a:r>
            <a:r>
              <a:rPr lang="en-US" sz="3200" b="1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SHEET MASK!</a:t>
            </a:r>
            <a:endParaRPr lang="en-US" sz="3200" b="1" cap="none" spc="0" dirty="0">
              <a:ln w="0"/>
              <a:solidFill>
                <a:srgbClr val="E2CCC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55BDC7E9-79DE-4795-AC3E-5029F8CB9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36296" l="38400" r="61700">
                        <a14:foregroundMark x1="43800" y1="11019" x2="50100" y2="11481"/>
                        <a14:foregroundMark x1="46200" y1="9537" x2="51200" y2="10185"/>
                        <a14:foregroundMark x1="51200" y1="10185" x2="52000" y2="10463"/>
                        <a14:foregroundMark x1="60100" y1="15000" x2="61700" y2="17130"/>
                        <a14:foregroundMark x1="43900" y1="9259" x2="44700" y2="10463"/>
                        <a14:foregroundMark x1="38500" y1="13796" x2="38500" y2="16759"/>
                        <a14:foregroundMark x1="48500" y1="35093" x2="50400" y2="35463"/>
                        <a14:foregroundMark x1="45300" y1="24722" x2="47300" y2="27037"/>
                        <a14:foregroundMark x1="54500" y1="23148" x2="55400" y2="26111"/>
                        <a14:foregroundMark x1="52200" y1="25463" x2="54800" y2="25185"/>
                        <a14:foregroundMark x1="55400" y1="24722" x2="56800" y2="24722"/>
                        <a14:foregroundMark x1="43900" y1="24537" x2="46300" y2="24537"/>
                        <a14:foregroundMark x1="47400" y1="24537" x2="47600" y2="26019"/>
                        <a14:foregroundMark x1="50100" y1="36111" x2="50500" y2="36296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33" t="7376" r="36017" b="61873"/>
          <a:stretch/>
        </p:blipFill>
        <p:spPr>
          <a:xfrm>
            <a:off x="4561490" y="790196"/>
            <a:ext cx="2704182" cy="317109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A93143A-95C5-4998-8785-FC35241F8E84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A4E9D6-5A77-4EC4-A517-57F4339A1E2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6" descr="Hasil gambar untuk menu bar icon">
              <a:extLst>
                <a:ext uri="{FF2B5EF4-FFF2-40B4-BE49-F238E27FC236}">
                  <a16:creationId xmlns:a16="http://schemas.microsoft.com/office/drawing/2014/main" id="{CC12A275-7B31-42C2-A3FE-2FDA1F158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271BC-33A1-48AB-8986-9822DBA8D968}"/>
              </a:ext>
            </a:extLst>
          </p:cNvPr>
          <p:cNvSpPr/>
          <p:nvPr/>
        </p:nvSpPr>
        <p:spPr>
          <a:xfrm>
            <a:off x="6955741" y="5483029"/>
            <a:ext cx="387715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OR, </a:t>
            </a:r>
            <a:r>
              <a:rPr lang="en-US" sz="3200" b="1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buy from catalog!</a:t>
            </a:r>
            <a:endParaRPr lang="en-US" sz="3200" b="1" cap="none" spc="0" dirty="0">
              <a:ln w="0"/>
              <a:solidFill>
                <a:srgbClr val="E2CCC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729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C8E57A-20BD-443F-861C-1C8C29E82ACC}"/>
              </a:ext>
            </a:extLst>
          </p:cNvPr>
          <p:cNvSpPr/>
          <p:nvPr/>
        </p:nvSpPr>
        <p:spPr>
          <a:xfrm>
            <a:off x="3207399" y="243319"/>
            <a:ext cx="57772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SHIPPING ADDRESS</a:t>
            </a:r>
            <a:endParaRPr lang="en-US" sz="5400" b="1" cap="none" spc="0" dirty="0">
              <a:ln w="0"/>
              <a:solidFill>
                <a:srgbClr val="E2CCC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C70D44-B931-40ED-AF7A-E03ED245B5AB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4A658B-202B-45E2-92B8-055244C7A6C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6" descr="Hasil gambar untuk menu bar icon">
              <a:extLst>
                <a:ext uri="{FF2B5EF4-FFF2-40B4-BE49-F238E27FC236}">
                  <a16:creationId xmlns:a16="http://schemas.microsoft.com/office/drawing/2014/main" id="{C8E40245-6F62-4F1B-B248-3B91170AB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Hasil gambar untuk sheet mask">
            <a:extLst>
              <a:ext uri="{FF2B5EF4-FFF2-40B4-BE49-F238E27FC236}">
                <a16:creationId xmlns:a16="http://schemas.microsoft.com/office/drawing/2014/main" id="{1B566490-B7F6-4BFE-A0F3-F5179B2D5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3" y="178309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F9877B-A585-4877-8922-4D7FB13C5D47}"/>
              </a:ext>
            </a:extLst>
          </p:cNvPr>
          <p:cNvSpPr/>
          <p:nvPr/>
        </p:nvSpPr>
        <p:spPr>
          <a:xfrm>
            <a:off x="3125519" y="1860798"/>
            <a:ext cx="3059105" cy="466865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Formula Code: #02139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9668FC-D2BD-4C17-8268-633D38BCB686}"/>
              </a:ext>
            </a:extLst>
          </p:cNvPr>
          <p:cNvSpPr/>
          <p:nvPr/>
        </p:nvSpPr>
        <p:spPr>
          <a:xfrm>
            <a:off x="3125520" y="2939541"/>
            <a:ext cx="1893048" cy="345920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Name: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1CA7F6-F2C8-479B-A659-45E541D488D2}"/>
              </a:ext>
            </a:extLst>
          </p:cNvPr>
          <p:cNvSpPr/>
          <p:nvPr/>
        </p:nvSpPr>
        <p:spPr>
          <a:xfrm>
            <a:off x="5280385" y="2939541"/>
            <a:ext cx="6287837" cy="345920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 dirty="0">
              <a:solidFill>
                <a:schemeClr val="bg1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C983AC-E0F0-4BD6-84DD-F1DD505933B9}"/>
              </a:ext>
            </a:extLst>
          </p:cNvPr>
          <p:cNvSpPr/>
          <p:nvPr/>
        </p:nvSpPr>
        <p:spPr>
          <a:xfrm>
            <a:off x="3125519" y="3399580"/>
            <a:ext cx="1893048" cy="345920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Email: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D54354-FB48-418F-924F-D0D33DD2402C}"/>
              </a:ext>
            </a:extLst>
          </p:cNvPr>
          <p:cNvSpPr/>
          <p:nvPr/>
        </p:nvSpPr>
        <p:spPr>
          <a:xfrm>
            <a:off x="5280384" y="3399580"/>
            <a:ext cx="6287837" cy="345920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 dirty="0">
              <a:solidFill>
                <a:schemeClr val="bg1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A532D0-1BA4-4C57-BF29-31BBA9DE9023}"/>
              </a:ext>
            </a:extLst>
          </p:cNvPr>
          <p:cNvSpPr/>
          <p:nvPr/>
        </p:nvSpPr>
        <p:spPr>
          <a:xfrm>
            <a:off x="3125519" y="3881943"/>
            <a:ext cx="1893048" cy="345920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Phone: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DA88D8-F773-4B02-98EC-B7931469B963}"/>
              </a:ext>
            </a:extLst>
          </p:cNvPr>
          <p:cNvSpPr/>
          <p:nvPr/>
        </p:nvSpPr>
        <p:spPr>
          <a:xfrm>
            <a:off x="5280384" y="3881943"/>
            <a:ext cx="6287837" cy="345920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 dirty="0">
              <a:solidFill>
                <a:schemeClr val="bg1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9C5366-571C-42DD-AA99-DF36F26D2CF8}"/>
              </a:ext>
            </a:extLst>
          </p:cNvPr>
          <p:cNvSpPr/>
          <p:nvPr/>
        </p:nvSpPr>
        <p:spPr>
          <a:xfrm>
            <a:off x="3125519" y="4364306"/>
            <a:ext cx="1893048" cy="345920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Email: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A43DD-99A6-40C6-A3E6-5FB4D9FFDA8A}"/>
              </a:ext>
            </a:extLst>
          </p:cNvPr>
          <p:cNvSpPr/>
          <p:nvPr/>
        </p:nvSpPr>
        <p:spPr>
          <a:xfrm>
            <a:off x="5280384" y="4364306"/>
            <a:ext cx="6287837" cy="345920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 dirty="0">
              <a:solidFill>
                <a:schemeClr val="bg1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972B32-ED12-4795-ABE4-3EF19AF0617D}"/>
              </a:ext>
            </a:extLst>
          </p:cNvPr>
          <p:cNvSpPr/>
          <p:nvPr/>
        </p:nvSpPr>
        <p:spPr>
          <a:xfrm>
            <a:off x="3125519" y="4885393"/>
            <a:ext cx="1893048" cy="345920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Address: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D92676-FD92-493B-AB75-747BD8A58F29}"/>
              </a:ext>
            </a:extLst>
          </p:cNvPr>
          <p:cNvSpPr/>
          <p:nvPr/>
        </p:nvSpPr>
        <p:spPr>
          <a:xfrm>
            <a:off x="5280384" y="4885393"/>
            <a:ext cx="6287837" cy="1079472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 dirty="0">
              <a:solidFill>
                <a:schemeClr val="bg1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02F3C7-5D98-4C49-BF1F-7D9DAD00967C}"/>
              </a:ext>
            </a:extLst>
          </p:cNvPr>
          <p:cNvSpPr/>
          <p:nvPr/>
        </p:nvSpPr>
        <p:spPr>
          <a:xfrm>
            <a:off x="9230732" y="6226934"/>
            <a:ext cx="2348119" cy="387747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Go to </a:t>
            </a:r>
            <a:r>
              <a:rPr lang="en-US" sz="1600" dirty="0">
                <a:solidFill>
                  <a:schemeClr val="bg1"/>
                </a:solidFill>
                <a:latin typeface="Arial Nova Cond Light" panose="020B0306020202020204" pitchFamily="34" charset="0"/>
              </a:rPr>
              <a:t>payment</a:t>
            </a:r>
            <a:endParaRPr lang="en-US" sz="1600" b="1" dirty="0">
              <a:solidFill>
                <a:schemeClr val="bg1"/>
              </a:solidFill>
              <a:latin typeface="Arial Nova Cond Light" panose="020B03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727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C8E57A-20BD-443F-861C-1C8C29E82ACC}"/>
              </a:ext>
            </a:extLst>
          </p:cNvPr>
          <p:cNvSpPr/>
          <p:nvPr/>
        </p:nvSpPr>
        <p:spPr>
          <a:xfrm>
            <a:off x="4609514" y="243319"/>
            <a:ext cx="29729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PAYMENT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C70D44-B931-40ED-AF7A-E03ED245B5AB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4A658B-202B-45E2-92B8-055244C7A6C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6" descr="Hasil gambar untuk menu bar icon">
              <a:extLst>
                <a:ext uri="{FF2B5EF4-FFF2-40B4-BE49-F238E27FC236}">
                  <a16:creationId xmlns:a16="http://schemas.microsoft.com/office/drawing/2014/main" id="{C8E40245-6F62-4F1B-B248-3B91170AB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Hasil gambar untuk sheet mask">
            <a:extLst>
              <a:ext uri="{FF2B5EF4-FFF2-40B4-BE49-F238E27FC236}">
                <a16:creationId xmlns:a16="http://schemas.microsoft.com/office/drawing/2014/main" id="{1B566490-B7F6-4BFE-A0F3-F5179B2D5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3" y="178309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F9877B-A585-4877-8922-4D7FB13C5D47}"/>
              </a:ext>
            </a:extLst>
          </p:cNvPr>
          <p:cNvSpPr/>
          <p:nvPr/>
        </p:nvSpPr>
        <p:spPr>
          <a:xfrm>
            <a:off x="3125519" y="1860798"/>
            <a:ext cx="3059105" cy="466865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Formula Code: #02139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9668FC-D2BD-4C17-8268-633D38BCB686}"/>
              </a:ext>
            </a:extLst>
          </p:cNvPr>
          <p:cNvSpPr/>
          <p:nvPr/>
        </p:nvSpPr>
        <p:spPr>
          <a:xfrm>
            <a:off x="9324301" y="5808058"/>
            <a:ext cx="2348119" cy="387747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Choose your payment method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1CA7F0-7132-4BB0-A58C-7E415165CBB7}"/>
              </a:ext>
            </a:extLst>
          </p:cNvPr>
          <p:cNvSpPr/>
          <p:nvPr/>
        </p:nvSpPr>
        <p:spPr>
          <a:xfrm>
            <a:off x="3051091" y="2539043"/>
            <a:ext cx="4760676" cy="309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Total Payment:</a:t>
            </a:r>
            <a:endParaRPr lang="en-US" b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AA8C95-8536-486D-85E1-600AE53B6E0C}"/>
              </a:ext>
            </a:extLst>
          </p:cNvPr>
          <p:cNvSpPr/>
          <p:nvPr/>
        </p:nvSpPr>
        <p:spPr>
          <a:xfrm>
            <a:off x="3051091" y="3195567"/>
            <a:ext cx="5912155" cy="466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3 Days Package = </a:t>
            </a:r>
            <a:r>
              <a:rPr lang="en-US" sz="2400" dirty="0" err="1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Rp</a:t>
            </a:r>
            <a:r>
              <a:rPr lang="en-US" sz="2400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 75,000</a:t>
            </a:r>
            <a:endParaRPr lang="en-US" sz="2400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26A121-6061-4BB6-B6F4-FCD122F38F9B}"/>
              </a:ext>
            </a:extLst>
          </p:cNvPr>
          <p:cNvSpPr/>
          <p:nvPr/>
        </p:nvSpPr>
        <p:spPr>
          <a:xfrm>
            <a:off x="3051090" y="3700057"/>
            <a:ext cx="5912155" cy="466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+ Shipping cost to Jakarta Selatan, </a:t>
            </a:r>
            <a:r>
              <a:rPr lang="en-US" sz="1600" b="1" dirty="0" err="1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Rp</a:t>
            </a:r>
            <a:r>
              <a:rPr lang="en-US" sz="1600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 9,000</a:t>
            </a:r>
            <a:endParaRPr lang="en-US" sz="1600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6AEC5D-2067-449C-A94C-D5D41D2E59A6}"/>
              </a:ext>
            </a:extLst>
          </p:cNvPr>
          <p:cNvSpPr/>
          <p:nvPr/>
        </p:nvSpPr>
        <p:spPr>
          <a:xfrm>
            <a:off x="3059915" y="4123148"/>
            <a:ext cx="5912155" cy="466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u="sng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Total Payment </a:t>
            </a:r>
            <a:r>
              <a:rPr lang="en-US" sz="2400" u="sng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= </a:t>
            </a:r>
            <a:r>
              <a:rPr lang="en-US" sz="2400" u="sng" dirty="0" err="1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Rp</a:t>
            </a:r>
            <a:r>
              <a:rPr lang="en-US" sz="2400" u="sng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 84,000</a:t>
            </a:r>
            <a:endParaRPr lang="en-US" sz="2400" u="sng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25484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6C70D44-B931-40ED-AF7A-E03ED245B5AB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4A658B-202B-45E2-92B8-055244C7A6C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6" descr="Hasil gambar untuk menu bar icon">
              <a:extLst>
                <a:ext uri="{FF2B5EF4-FFF2-40B4-BE49-F238E27FC236}">
                  <a16:creationId xmlns:a16="http://schemas.microsoft.com/office/drawing/2014/main" id="{C8E40245-6F62-4F1B-B248-3B91170AB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7707AEA-CEAE-4F42-8741-157CE3A59E09}"/>
              </a:ext>
            </a:extLst>
          </p:cNvPr>
          <p:cNvSpPr/>
          <p:nvPr/>
        </p:nvSpPr>
        <p:spPr>
          <a:xfrm>
            <a:off x="1743285" y="1644870"/>
            <a:ext cx="2265189" cy="290256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Payment method:</a:t>
            </a:r>
            <a:endParaRPr lang="en-US" b="1" dirty="0">
              <a:solidFill>
                <a:schemeClr val="bg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67BDCD-5BDC-4034-AA7D-1CD8A1550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285" y="2416395"/>
            <a:ext cx="3934500" cy="116755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C1B5D02-98BD-497E-8B5F-4D1508E59AAB}"/>
              </a:ext>
            </a:extLst>
          </p:cNvPr>
          <p:cNvSpPr/>
          <p:nvPr/>
        </p:nvSpPr>
        <p:spPr>
          <a:xfrm>
            <a:off x="1664350" y="2106967"/>
            <a:ext cx="4760676" cy="309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Bank Transfer:</a:t>
            </a:r>
            <a:endParaRPr lang="en-US" b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F43A0A-A438-4813-891B-F50130F5A934}"/>
              </a:ext>
            </a:extLst>
          </p:cNvPr>
          <p:cNvSpPr/>
          <p:nvPr/>
        </p:nvSpPr>
        <p:spPr>
          <a:xfrm>
            <a:off x="1664350" y="3855732"/>
            <a:ext cx="4760676" cy="309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Direct Debit:</a:t>
            </a:r>
            <a:endParaRPr lang="en-US" b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8DBB1-ADD1-42C5-9E1A-4950E8A7E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285" y="4263635"/>
            <a:ext cx="3769334" cy="11368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32926DE-4293-4ABE-A8DB-4250F80C5FD2}"/>
              </a:ext>
            </a:extLst>
          </p:cNvPr>
          <p:cNvSpPr/>
          <p:nvPr/>
        </p:nvSpPr>
        <p:spPr>
          <a:xfrm>
            <a:off x="6314322" y="2108051"/>
            <a:ext cx="4760676" cy="309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E-Wallet:</a:t>
            </a:r>
            <a:endParaRPr lang="en-US" b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F4461-7CFB-4E1C-9288-93669AAE9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322" y="2440518"/>
            <a:ext cx="3892793" cy="107854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2EC1494-FAED-4C25-BDD7-5AC5408CCA0E}"/>
              </a:ext>
            </a:extLst>
          </p:cNvPr>
          <p:cNvSpPr/>
          <p:nvPr/>
        </p:nvSpPr>
        <p:spPr>
          <a:xfrm>
            <a:off x="6314322" y="3954207"/>
            <a:ext cx="4760676" cy="309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Counter:</a:t>
            </a:r>
            <a:endParaRPr lang="en-US" b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DC02B-733B-4AE2-8811-8D976FF98D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4145" y="4263635"/>
            <a:ext cx="3778446" cy="11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36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6C70D44-B931-40ED-AF7A-E03ED245B5AB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4A658B-202B-45E2-92B8-055244C7A6C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6" descr="Hasil gambar untuk menu bar icon">
              <a:extLst>
                <a:ext uri="{FF2B5EF4-FFF2-40B4-BE49-F238E27FC236}">
                  <a16:creationId xmlns:a16="http://schemas.microsoft.com/office/drawing/2014/main" id="{C8E40245-6F62-4F1B-B248-3B91170AB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176FF93-6C07-426C-AE78-53DCC1EC98EF}"/>
              </a:ext>
            </a:extLst>
          </p:cNvPr>
          <p:cNvSpPr/>
          <p:nvPr/>
        </p:nvSpPr>
        <p:spPr>
          <a:xfrm>
            <a:off x="2302305" y="2758064"/>
            <a:ext cx="7979380" cy="81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THANKS </a:t>
            </a:r>
            <a:r>
              <a:rPr lang="en-US" sz="4400" b="1" u="sng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CATHY</a:t>
            </a:r>
            <a:r>
              <a:rPr lang="en-US" sz="4400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 </a:t>
            </a:r>
            <a:r>
              <a:rPr lang="en-US" sz="4400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for ordering!</a:t>
            </a:r>
            <a:endParaRPr lang="en-US" sz="4400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67742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D6B7FF5-639F-4349-B716-86A2F4D4D1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21"/>
          <a:stretch/>
        </p:blipFill>
        <p:spPr>
          <a:xfrm>
            <a:off x="3519382" y="643467"/>
            <a:ext cx="5153236" cy="491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81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76FF93-6C07-426C-AE78-53DCC1EC98EF}"/>
              </a:ext>
            </a:extLst>
          </p:cNvPr>
          <p:cNvSpPr/>
          <p:nvPr/>
        </p:nvSpPr>
        <p:spPr>
          <a:xfrm>
            <a:off x="2302305" y="2758064"/>
            <a:ext cx="7979380" cy="81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BACKEND</a:t>
            </a:r>
            <a:endParaRPr lang="en-US" sz="4400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0578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6C70D44-B931-40ED-AF7A-E03ED245B5AB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4A658B-202B-45E2-92B8-055244C7A6C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6" descr="Hasil gambar untuk menu bar icon">
              <a:extLst>
                <a:ext uri="{FF2B5EF4-FFF2-40B4-BE49-F238E27FC236}">
                  <a16:creationId xmlns:a16="http://schemas.microsoft.com/office/drawing/2014/main" id="{C8E40245-6F62-4F1B-B248-3B91170AB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176FF93-6C07-426C-AE78-53DCC1EC98EF}"/>
              </a:ext>
            </a:extLst>
          </p:cNvPr>
          <p:cNvSpPr/>
          <p:nvPr/>
        </p:nvSpPr>
        <p:spPr>
          <a:xfrm>
            <a:off x="2759505" y="235568"/>
            <a:ext cx="7979380" cy="81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BACKEND ADMIN PANEL</a:t>
            </a:r>
            <a:endParaRPr lang="en-US" sz="4400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7C8C70-0D99-4D44-B90A-FBB1FD1C73FC}"/>
              </a:ext>
            </a:extLst>
          </p:cNvPr>
          <p:cNvSpPr/>
          <p:nvPr/>
        </p:nvSpPr>
        <p:spPr>
          <a:xfrm>
            <a:off x="701296" y="1222179"/>
            <a:ext cx="3059105" cy="466865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Today’s order: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41D6DE-420F-44C0-B8A6-87605291CB6A}"/>
              </a:ext>
            </a:extLst>
          </p:cNvPr>
          <p:cNvSpPr/>
          <p:nvPr/>
        </p:nvSpPr>
        <p:spPr>
          <a:xfrm>
            <a:off x="701296" y="2216527"/>
            <a:ext cx="1893048" cy="345920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Cathy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1D061E-4059-470F-AE24-A44CA65E0E30}"/>
              </a:ext>
            </a:extLst>
          </p:cNvPr>
          <p:cNvSpPr/>
          <p:nvPr/>
        </p:nvSpPr>
        <p:spPr>
          <a:xfrm>
            <a:off x="2856161" y="2216527"/>
            <a:ext cx="1301169" cy="345920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2CCC1"/>
                </a:solidFill>
                <a:latin typeface="Arial Nova Cond Light" panose="020B0306020202020204" pitchFamily="34" charset="0"/>
              </a:rPr>
              <a:t>3 pcs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003663-D3E6-4DBF-A784-2D74D8A77C5A}"/>
              </a:ext>
            </a:extLst>
          </p:cNvPr>
          <p:cNvSpPr/>
          <p:nvPr/>
        </p:nvSpPr>
        <p:spPr>
          <a:xfrm>
            <a:off x="701296" y="2744010"/>
            <a:ext cx="1893048" cy="345920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Reno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262681-688C-4E6F-8DA8-13E2281C61E9}"/>
              </a:ext>
            </a:extLst>
          </p:cNvPr>
          <p:cNvSpPr/>
          <p:nvPr/>
        </p:nvSpPr>
        <p:spPr>
          <a:xfrm>
            <a:off x="2856161" y="2744010"/>
            <a:ext cx="1301169" cy="345920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2CCC1"/>
                </a:solidFill>
                <a:latin typeface="Arial Nova Cond Light" panose="020B0306020202020204" pitchFamily="34" charset="0"/>
              </a:rPr>
              <a:t>1 pcs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877A59-CB89-4A24-AC9F-A04E056A83E1}"/>
              </a:ext>
            </a:extLst>
          </p:cNvPr>
          <p:cNvSpPr/>
          <p:nvPr/>
        </p:nvSpPr>
        <p:spPr>
          <a:xfrm>
            <a:off x="701296" y="3303391"/>
            <a:ext cx="1893048" cy="345920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Mulan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9AB548-7F1F-4786-9432-4A1CBC47FF73}"/>
              </a:ext>
            </a:extLst>
          </p:cNvPr>
          <p:cNvSpPr/>
          <p:nvPr/>
        </p:nvSpPr>
        <p:spPr>
          <a:xfrm>
            <a:off x="2856161" y="3303391"/>
            <a:ext cx="1301169" cy="345920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2CCC1"/>
                </a:solidFill>
                <a:latin typeface="Arial Nova Cond Light" panose="020B0306020202020204" pitchFamily="34" charset="0"/>
              </a:rPr>
              <a:t>3 pcs</a:t>
            </a:r>
          </a:p>
        </p:txBody>
      </p:sp>
    </p:spTree>
    <p:extLst>
      <p:ext uri="{BB962C8B-B14F-4D97-AF65-F5344CB8AC3E}">
        <p14:creationId xmlns:p14="http://schemas.microsoft.com/office/powerpoint/2010/main" val="1903431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6C70D44-B931-40ED-AF7A-E03ED245B5AB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4A658B-202B-45E2-92B8-055244C7A6C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6" descr="Hasil gambar untuk menu bar icon">
              <a:extLst>
                <a:ext uri="{FF2B5EF4-FFF2-40B4-BE49-F238E27FC236}">
                  <a16:creationId xmlns:a16="http://schemas.microsoft.com/office/drawing/2014/main" id="{C8E40245-6F62-4F1B-B248-3B91170AB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176FF93-6C07-426C-AE78-53DCC1EC98EF}"/>
              </a:ext>
            </a:extLst>
          </p:cNvPr>
          <p:cNvSpPr/>
          <p:nvPr/>
        </p:nvSpPr>
        <p:spPr>
          <a:xfrm>
            <a:off x="2759505" y="235568"/>
            <a:ext cx="7979380" cy="81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BACKEND ADMIN PANEL</a:t>
            </a:r>
            <a:endParaRPr lang="en-US" sz="4400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7C8C70-0D99-4D44-B90A-FBB1FD1C73FC}"/>
              </a:ext>
            </a:extLst>
          </p:cNvPr>
          <p:cNvSpPr/>
          <p:nvPr/>
        </p:nvSpPr>
        <p:spPr>
          <a:xfrm>
            <a:off x="2306016" y="1221161"/>
            <a:ext cx="3059105" cy="466865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Today’s order: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41D6DE-420F-44C0-B8A6-87605291CB6A}"/>
              </a:ext>
            </a:extLst>
          </p:cNvPr>
          <p:cNvSpPr/>
          <p:nvPr/>
        </p:nvSpPr>
        <p:spPr>
          <a:xfrm>
            <a:off x="701296" y="2216527"/>
            <a:ext cx="1893048" cy="345920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Cathy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1D061E-4059-470F-AE24-A44CA65E0E30}"/>
              </a:ext>
            </a:extLst>
          </p:cNvPr>
          <p:cNvSpPr/>
          <p:nvPr/>
        </p:nvSpPr>
        <p:spPr>
          <a:xfrm>
            <a:off x="2821330" y="2216527"/>
            <a:ext cx="1301169" cy="345920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2CCC1"/>
                </a:solidFill>
                <a:latin typeface="Arial Nova Cond Light" panose="020B0306020202020204" pitchFamily="34" charset="0"/>
              </a:rPr>
              <a:t>3 pcs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1A8878-8C9F-463E-BA1B-21F2C393F44E}"/>
              </a:ext>
            </a:extLst>
          </p:cNvPr>
          <p:cNvSpPr/>
          <p:nvPr/>
        </p:nvSpPr>
        <p:spPr>
          <a:xfrm>
            <a:off x="1396431" y="3262066"/>
            <a:ext cx="1721877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E2CCC1"/>
                </a:solidFill>
                <a:latin typeface="Arial Nova Cond Light" panose="020B0306020202020204" pitchFamily="34" charset="0"/>
              </a:rPr>
              <a:t>Super silk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E36BB-5B50-4540-A7C4-8070FAF860A2}"/>
              </a:ext>
            </a:extLst>
          </p:cNvPr>
          <p:cNvSpPr/>
          <p:nvPr/>
        </p:nvSpPr>
        <p:spPr>
          <a:xfrm>
            <a:off x="3261560" y="3262066"/>
            <a:ext cx="1721877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E2CCC1"/>
                </a:solidFill>
                <a:latin typeface="Arial Nova Cond Light" panose="020B0306020202020204" pitchFamily="34" charset="0"/>
              </a:rPr>
              <a:t>Coffee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61505C-C619-444A-81CA-2E6722300B58}"/>
              </a:ext>
            </a:extLst>
          </p:cNvPr>
          <p:cNvSpPr/>
          <p:nvPr/>
        </p:nvSpPr>
        <p:spPr>
          <a:xfrm>
            <a:off x="1396431" y="3865133"/>
            <a:ext cx="1721877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E2CCC1"/>
                </a:solidFill>
                <a:latin typeface="Arial Nova Cond Light" panose="020B0306020202020204" pitchFamily="34" charset="0"/>
              </a:rPr>
              <a:t>Biocellulose</a:t>
            </a:r>
            <a:endParaRPr lang="en-US" dirty="0">
              <a:solidFill>
                <a:srgbClr val="E2CCC1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89B264-507E-471C-8374-EEE777829F86}"/>
              </a:ext>
            </a:extLst>
          </p:cNvPr>
          <p:cNvSpPr/>
          <p:nvPr/>
        </p:nvSpPr>
        <p:spPr>
          <a:xfrm>
            <a:off x="3261560" y="3865133"/>
            <a:ext cx="1721877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E2CCC1"/>
                </a:solidFill>
                <a:latin typeface="Arial Nova Cond Light" panose="020B0306020202020204" pitchFamily="34" charset="0"/>
              </a:rPr>
              <a:t>Strawberry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A45F4E-DA3C-4062-A6A9-B3E9CDBBFB37}"/>
              </a:ext>
            </a:extLst>
          </p:cNvPr>
          <p:cNvSpPr/>
          <p:nvPr/>
        </p:nvSpPr>
        <p:spPr>
          <a:xfrm>
            <a:off x="1396431" y="4382471"/>
            <a:ext cx="1721877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E2CCC1"/>
                </a:solidFill>
                <a:latin typeface="Arial Nova Cond Light" panose="020B0306020202020204" pitchFamily="34" charset="0"/>
              </a:rPr>
              <a:t>Biocellulose</a:t>
            </a:r>
            <a:endParaRPr lang="en-US" dirty="0">
              <a:solidFill>
                <a:srgbClr val="E2CCC1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130431-13CF-48B0-A996-388768305BD5}"/>
              </a:ext>
            </a:extLst>
          </p:cNvPr>
          <p:cNvSpPr/>
          <p:nvPr/>
        </p:nvSpPr>
        <p:spPr>
          <a:xfrm>
            <a:off x="3261560" y="4445818"/>
            <a:ext cx="1721877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E2CCC1"/>
                </a:solidFill>
                <a:latin typeface="Arial Nova Cond Light" panose="020B0306020202020204" pitchFamily="34" charset="0"/>
              </a:rPr>
              <a:t>Unscented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D6AC8A-99F2-4FD5-9274-5F6D5744B2E9}"/>
              </a:ext>
            </a:extLst>
          </p:cNvPr>
          <p:cNvSpPr/>
          <p:nvPr/>
        </p:nvSpPr>
        <p:spPr>
          <a:xfrm>
            <a:off x="5175330" y="3272005"/>
            <a:ext cx="920670" cy="45692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E2CCC1"/>
                </a:solidFill>
                <a:latin typeface="Arial Nova Cond Light" panose="020B0306020202020204" pitchFamily="34" charset="0"/>
              </a:rPr>
              <a:t>1 pcs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6BCD86-883B-406C-A8A8-AE69A94A06E9}"/>
              </a:ext>
            </a:extLst>
          </p:cNvPr>
          <p:cNvSpPr/>
          <p:nvPr/>
        </p:nvSpPr>
        <p:spPr>
          <a:xfrm>
            <a:off x="1396431" y="2706292"/>
            <a:ext cx="1744030" cy="345920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Formula Code: #02139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EC49E8-CC5A-47CC-BF30-2606A01983BE}"/>
              </a:ext>
            </a:extLst>
          </p:cNvPr>
          <p:cNvSpPr/>
          <p:nvPr/>
        </p:nvSpPr>
        <p:spPr>
          <a:xfrm>
            <a:off x="3282282" y="2706292"/>
            <a:ext cx="1701155" cy="345920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Acne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3EF678-C5D6-42D6-815D-72669AC70591}"/>
              </a:ext>
            </a:extLst>
          </p:cNvPr>
          <p:cNvSpPr/>
          <p:nvPr/>
        </p:nvSpPr>
        <p:spPr>
          <a:xfrm>
            <a:off x="5175330" y="3900048"/>
            <a:ext cx="920670" cy="45692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E2CCC1"/>
                </a:solidFill>
                <a:latin typeface="Arial Nova Cond Light" panose="020B0306020202020204" pitchFamily="34" charset="0"/>
              </a:rPr>
              <a:t>1 pcs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2CA1B5-6FCF-4BA4-98F8-AE4A42651CCC}"/>
              </a:ext>
            </a:extLst>
          </p:cNvPr>
          <p:cNvSpPr/>
          <p:nvPr/>
        </p:nvSpPr>
        <p:spPr>
          <a:xfrm>
            <a:off x="5175330" y="4481227"/>
            <a:ext cx="920670" cy="45692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E2CCC1"/>
                </a:solidFill>
                <a:latin typeface="Arial Nova Cond Light" panose="020B0306020202020204" pitchFamily="34" charset="0"/>
              </a:rPr>
              <a:t>1 pcs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CD94D4-42C1-427B-B6CB-DC0A9F702AD3}"/>
              </a:ext>
            </a:extLst>
          </p:cNvPr>
          <p:cNvSpPr/>
          <p:nvPr/>
        </p:nvSpPr>
        <p:spPr>
          <a:xfrm>
            <a:off x="701296" y="5189499"/>
            <a:ext cx="1893048" cy="345920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Reno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7F3ED22-B9B8-4526-BED3-98916B30A3EA}"/>
              </a:ext>
            </a:extLst>
          </p:cNvPr>
          <p:cNvSpPr/>
          <p:nvPr/>
        </p:nvSpPr>
        <p:spPr>
          <a:xfrm>
            <a:off x="2831690" y="5169045"/>
            <a:ext cx="1301169" cy="345920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2CCC1"/>
                </a:solidFill>
                <a:latin typeface="Arial Nova Cond Light" panose="020B0306020202020204" pitchFamily="34" charset="0"/>
              </a:rPr>
              <a:t>1 pcs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86DFA5-DCDF-4326-99C1-502055490D20}"/>
              </a:ext>
            </a:extLst>
          </p:cNvPr>
          <p:cNvSpPr/>
          <p:nvPr/>
        </p:nvSpPr>
        <p:spPr>
          <a:xfrm>
            <a:off x="701296" y="5748880"/>
            <a:ext cx="1893048" cy="345920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Mulan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E41E54-A0F8-442F-BC76-10C6BDD500B7}"/>
              </a:ext>
            </a:extLst>
          </p:cNvPr>
          <p:cNvSpPr/>
          <p:nvPr/>
        </p:nvSpPr>
        <p:spPr>
          <a:xfrm>
            <a:off x="2831690" y="5728426"/>
            <a:ext cx="1301169" cy="345920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2CCC1"/>
                </a:solidFill>
                <a:latin typeface="Arial Nova Cond Light" panose="020B0306020202020204" pitchFamily="34" charset="0"/>
              </a:rPr>
              <a:t>3 pcs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4076C4-194D-4F3B-9164-C97BA2BA2E30}"/>
              </a:ext>
            </a:extLst>
          </p:cNvPr>
          <p:cNvSpPr/>
          <p:nvPr/>
        </p:nvSpPr>
        <p:spPr>
          <a:xfrm>
            <a:off x="7168270" y="3292745"/>
            <a:ext cx="1969503" cy="376448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Print Recipe &amp; Invoice</a:t>
            </a:r>
          </a:p>
        </p:txBody>
      </p:sp>
      <p:pic>
        <p:nvPicPr>
          <p:cNvPr id="3" name="Graphic 2" descr="Register">
            <a:extLst>
              <a:ext uri="{FF2B5EF4-FFF2-40B4-BE49-F238E27FC236}">
                <a16:creationId xmlns:a16="http://schemas.microsoft.com/office/drawing/2014/main" id="{FF3E4EE1-E9EB-4AE6-877E-A3DA3D213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5000" y="3227813"/>
            <a:ext cx="506312" cy="50631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CC3C698-2599-4359-ABF5-05B3C1702E8C}"/>
              </a:ext>
            </a:extLst>
          </p:cNvPr>
          <p:cNvSpPr/>
          <p:nvPr/>
        </p:nvSpPr>
        <p:spPr>
          <a:xfrm>
            <a:off x="853357" y="1233252"/>
            <a:ext cx="1301169" cy="454773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2CCC1"/>
                </a:solidFill>
                <a:latin typeface="Arial Nova Cond Light" panose="020B0306020202020204" pitchFamily="34" charset="0"/>
              </a:rPr>
              <a:t>14/07/2019</a:t>
            </a:r>
          </a:p>
        </p:txBody>
      </p:sp>
      <p:pic>
        <p:nvPicPr>
          <p:cNvPr id="5" name="Graphic 4" descr="Box trolley">
            <a:extLst>
              <a:ext uri="{FF2B5EF4-FFF2-40B4-BE49-F238E27FC236}">
                <a16:creationId xmlns:a16="http://schemas.microsoft.com/office/drawing/2014/main" id="{167B82C4-C436-4F1B-AC43-2B5596799D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45000" y="3761028"/>
            <a:ext cx="506312" cy="50631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707AF16-CB0B-448E-9BE1-1D6F3F54D4D4}"/>
              </a:ext>
            </a:extLst>
          </p:cNvPr>
          <p:cNvSpPr/>
          <p:nvPr/>
        </p:nvSpPr>
        <p:spPr>
          <a:xfrm>
            <a:off x="7168269" y="3846789"/>
            <a:ext cx="1969503" cy="376448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Update status order</a:t>
            </a:r>
          </a:p>
        </p:txBody>
      </p:sp>
      <p:pic>
        <p:nvPicPr>
          <p:cNvPr id="42" name="Graphic 41" descr="Box">
            <a:extLst>
              <a:ext uri="{FF2B5EF4-FFF2-40B4-BE49-F238E27FC236}">
                <a16:creationId xmlns:a16="http://schemas.microsoft.com/office/drawing/2014/main" id="{8C0BE7E6-6792-4B1D-9961-5AC610432A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5000" y="4404648"/>
            <a:ext cx="506312" cy="50631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B93E3A3-102C-43F4-AE2E-B840DAC22921}"/>
              </a:ext>
            </a:extLst>
          </p:cNvPr>
          <p:cNvSpPr/>
          <p:nvPr/>
        </p:nvSpPr>
        <p:spPr>
          <a:xfrm>
            <a:off x="7168269" y="4469580"/>
            <a:ext cx="1969503" cy="376448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Input tracking number</a:t>
            </a:r>
          </a:p>
        </p:txBody>
      </p:sp>
    </p:spTree>
    <p:extLst>
      <p:ext uri="{BB962C8B-B14F-4D97-AF65-F5344CB8AC3E}">
        <p14:creationId xmlns:p14="http://schemas.microsoft.com/office/powerpoint/2010/main" val="1580988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6C70D44-B931-40ED-AF7A-E03ED245B5AB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4A658B-202B-45E2-92B8-055244C7A6C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6" descr="Hasil gambar untuk menu bar icon">
              <a:extLst>
                <a:ext uri="{FF2B5EF4-FFF2-40B4-BE49-F238E27FC236}">
                  <a16:creationId xmlns:a16="http://schemas.microsoft.com/office/drawing/2014/main" id="{C8E40245-6F62-4F1B-B248-3B91170AB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176FF93-6C07-426C-AE78-53DCC1EC98EF}"/>
              </a:ext>
            </a:extLst>
          </p:cNvPr>
          <p:cNvSpPr/>
          <p:nvPr/>
        </p:nvSpPr>
        <p:spPr>
          <a:xfrm>
            <a:off x="2759505" y="235568"/>
            <a:ext cx="7979380" cy="81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BACKEND ADMIN PANEL</a:t>
            </a:r>
            <a:endParaRPr lang="en-US" sz="4400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67E175-CC5D-4C4E-B8AD-C467EA468F20}"/>
              </a:ext>
            </a:extLst>
          </p:cNvPr>
          <p:cNvSpPr/>
          <p:nvPr/>
        </p:nvSpPr>
        <p:spPr>
          <a:xfrm>
            <a:off x="776177" y="1722650"/>
            <a:ext cx="7979380" cy="3412699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monospaced for SAP" panose="020B0609020202030204" pitchFamily="49" charset="0"/>
              </a:rPr>
              <a:t>INSIVE</a:t>
            </a:r>
          </a:p>
          <a:p>
            <a:pPr algn="ctr"/>
            <a:r>
              <a:rPr lang="en-US" b="1" dirty="0">
                <a:latin typeface="Arial monospaced for SAP" panose="020B0609020202030204" pitchFamily="49" charset="0"/>
              </a:rPr>
              <a:t>(14/02/2019)</a:t>
            </a:r>
          </a:p>
          <a:p>
            <a:pPr algn="ctr"/>
            <a:endParaRPr lang="en-US" b="1" dirty="0">
              <a:latin typeface="Arial monospaced for SAP" panose="020B0609020202030204" pitchFamily="49" charset="0"/>
            </a:endParaRPr>
          </a:p>
          <a:p>
            <a:r>
              <a:rPr lang="en-US" b="1" dirty="0">
                <a:latin typeface="Arial monospaced for SAP" panose="020B0609020202030204" pitchFamily="49" charset="0"/>
              </a:rPr>
              <a:t>Customer Name: Cathy</a:t>
            </a:r>
          </a:p>
          <a:p>
            <a:r>
              <a:rPr lang="en-US" b="1" dirty="0">
                <a:latin typeface="Arial monospaced for SAP" panose="020B0609020202030204" pitchFamily="49" charset="0"/>
              </a:rPr>
              <a:t>Formula Code : #02139</a:t>
            </a:r>
          </a:p>
          <a:p>
            <a:r>
              <a:rPr lang="en-US" b="1" dirty="0">
                <a:latin typeface="Arial monospaced for SAP" panose="020B0609020202030204" pitchFamily="49" charset="0"/>
              </a:rPr>
              <a:t>Special Ingredients : Salicylic acid &amp; lemon stem extract</a:t>
            </a:r>
          </a:p>
          <a:p>
            <a:r>
              <a:rPr lang="en-US" b="1" dirty="0">
                <a:latin typeface="Arial monospaced for SAP" panose="020B0609020202030204" pitchFamily="49" charset="0"/>
              </a:rPr>
              <a:t>Variations	   : </a:t>
            </a:r>
          </a:p>
          <a:p>
            <a:r>
              <a:rPr lang="en-US" b="1" dirty="0">
                <a:latin typeface="Arial monospaced for SAP" panose="020B0609020202030204" pitchFamily="49" charset="0"/>
              </a:rPr>
              <a:t>Super silk / Coffee (1)</a:t>
            </a:r>
          </a:p>
          <a:p>
            <a:r>
              <a:rPr lang="en-US" b="1" dirty="0" err="1">
                <a:latin typeface="Arial monospaced for SAP" panose="020B0609020202030204" pitchFamily="49" charset="0"/>
              </a:rPr>
              <a:t>Biocellulose</a:t>
            </a:r>
            <a:r>
              <a:rPr lang="en-US" b="1" dirty="0">
                <a:latin typeface="Arial monospaced for SAP" panose="020B0609020202030204" pitchFamily="49" charset="0"/>
              </a:rPr>
              <a:t> / Strawberry (1)</a:t>
            </a:r>
          </a:p>
          <a:p>
            <a:r>
              <a:rPr lang="en-US" b="1" dirty="0" err="1">
                <a:latin typeface="Arial monospaced for SAP" panose="020B0609020202030204" pitchFamily="49" charset="0"/>
              </a:rPr>
              <a:t>Biocellulose</a:t>
            </a:r>
            <a:r>
              <a:rPr lang="en-US" b="1" dirty="0">
                <a:latin typeface="Arial monospaced for SAP" panose="020B0609020202030204" pitchFamily="49" charset="0"/>
              </a:rPr>
              <a:t> / Unscented (1)</a:t>
            </a:r>
          </a:p>
          <a:p>
            <a:r>
              <a:rPr lang="en-US" b="1" dirty="0">
                <a:latin typeface="Arial monospaced for SAP" panose="020B0609020202030204" pitchFamily="49" charset="0"/>
              </a:rPr>
              <a:t>Total Price  : </a:t>
            </a:r>
            <a:r>
              <a:rPr lang="en-US" b="1" dirty="0" err="1">
                <a:latin typeface="Arial monospaced for SAP" panose="020B0609020202030204" pitchFamily="49" charset="0"/>
              </a:rPr>
              <a:t>Rp</a:t>
            </a:r>
            <a:r>
              <a:rPr lang="en-US" b="1" dirty="0">
                <a:latin typeface="Arial monospaced for SAP" panose="020B0609020202030204" pitchFamily="49" charset="0"/>
              </a:rPr>
              <a:t> 84,000</a:t>
            </a:r>
          </a:p>
          <a:p>
            <a:r>
              <a:rPr lang="en-US" b="1" dirty="0">
                <a:latin typeface="Arial monospaced for SAP" panose="020B0609020202030204" pitchFamily="49" charset="0"/>
              </a:rPr>
              <a:t>Address      : Jl. </a:t>
            </a:r>
            <a:r>
              <a:rPr lang="en-US" b="1" dirty="0" err="1">
                <a:latin typeface="Arial monospaced for SAP" panose="020B0609020202030204" pitchFamily="49" charset="0"/>
              </a:rPr>
              <a:t>Kemakmuran</a:t>
            </a:r>
            <a:r>
              <a:rPr lang="en-US" b="1" dirty="0">
                <a:latin typeface="Arial monospaced for SAP" panose="020B0609020202030204" pitchFamily="49" charset="0"/>
              </a:rPr>
              <a:t> </a:t>
            </a:r>
            <a:r>
              <a:rPr lang="en-US" b="1" dirty="0" err="1">
                <a:latin typeface="Arial monospaced for SAP" panose="020B0609020202030204" pitchFamily="49" charset="0"/>
              </a:rPr>
              <a:t>Kebayoran</a:t>
            </a:r>
            <a:r>
              <a:rPr lang="en-US" b="1" dirty="0">
                <a:latin typeface="Arial monospaced for SAP" panose="020B0609020202030204" pitchFamily="49" charset="0"/>
              </a:rPr>
              <a:t> </a:t>
            </a:r>
            <a:r>
              <a:rPr lang="en-US" b="1" dirty="0" err="1">
                <a:latin typeface="Arial monospaced for SAP" panose="020B0609020202030204" pitchFamily="49" charset="0"/>
              </a:rPr>
              <a:t>Jaksel</a:t>
            </a:r>
            <a:endParaRPr lang="en-US" b="1" dirty="0">
              <a:latin typeface="Arial monospaced for SAP" panose="020B0609020202030204" pitchFamily="49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5864D3-DB29-4D81-A44C-4387F7D7108E}"/>
              </a:ext>
            </a:extLst>
          </p:cNvPr>
          <p:cNvSpPr/>
          <p:nvPr/>
        </p:nvSpPr>
        <p:spPr>
          <a:xfrm>
            <a:off x="776177" y="1338785"/>
            <a:ext cx="4760676" cy="309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Invoice:</a:t>
            </a:r>
            <a:endParaRPr lang="en-US" b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25358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6C70D44-B931-40ED-AF7A-E03ED245B5AB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4A658B-202B-45E2-92B8-055244C7A6C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6" descr="Hasil gambar untuk menu bar icon">
              <a:extLst>
                <a:ext uri="{FF2B5EF4-FFF2-40B4-BE49-F238E27FC236}">
                  <a16:creationId xmlns:a16="http://schemas.microsoft.com/office/drawing/2014/main" id="{C8E40245-6F62-4F1B-B248-3B91170AB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176FF93-6C07-426C-AE78-53DCC1EC98EF}"/>
              </a:ext>
            </a:extLst>
          </p:cNvPr>
          <p:cNvSpPr/>
          <p:nvPr/>
        </p:nvSpPr>
        <p:spPr>
          <a:xfrm>
            <a:off x="2759505" y="235568"/>
            <a:ext cx="7979380" cy="81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BACKEND ADMIN PANEL</a:t>
            </a:r>
            <a:endParaRPr lang="en-US" sz="4400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67E175-CC5D-4C4E-B8AD-C467EA468F20}"/>
              </a:ext>
            </a:extLst>
          </p:cNvPr>
          <p:cNvSpPr/>
          <p:nvPr/>
        </p:nvSpPr>
        <p:spPr>
          <a:xfrm>
            <a:off x="776177" y="1722650"/>
            <a:ext cx="5029200" cy="1706350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Arial monospaced for SAP" panose="020B0609020202030204" pitchFamily="49" charset="0"/>
              </a:rPr>
              <a:t>Customer Name: Cathy</a:t>
            </a:r>
          </a:p>
          <a:p>
            <a:r>
              <a:rPr lang="en-US" b="1" dirty="0">
                <a:latin typeface="Arial monospaced for SAP" panose="020B0609020202030204" pitchFamily="49" charset="0"/>
              </a:rPr>
              <a:t>Formula Code : #02139</a:t>
            </a:r>
          </a:p>
          <a:p>
            <a:r>
              <a:rPr lang="en-US" b="1" dirty="0">
                <a:latin typeface="Arial monospaced for SAP" panose="020B0609020202030204" pitchFamily="49" charset="0"/>
              </a:rPr>
              <a:t>Special ingredients: Salicylic acid &amp; lemon stem extract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5864D3-DB29-4D81-A44C-4387F7D7108E}"/>
              </a:ext>
            </a:extLst>
          </p:cNvPr>
          <p:cNvSpPr/>
          <p:nvPr/>
        </p:nvSpPr>
        <p:spPr>
          <a:xfrm>
            <a:off x="776177" y="1338785"/>
            <a:ext cx="4760676" cy="309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Recipe:</a:t>
            </a:r>
            <a:endParaRPr lang="en-US" b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B6A4E0-BA65-47A9-AD7E-CFBE92BD7959}"/>
              </a:ext>
            </a:extLst>
          </p:cNvPr>
          <p:cNvSpPr/>
          <p:nvPr/>
        </p:nvSpPr>
        <p:spPr>
          <a:xfrm>
            <a:off x="776177" y="3428999"/>
            <a:ext cx="5029200" cy="672607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Arial monospaced for SAP" panose="020B0609020202030204" pitchFamily="49" charset="0"/>
              </a:rPr>
              <a:t>Sheet Type / Fragrance: </a:t>
            </a:r>
          </a:p>
          <a:p>
            <a:r>
              <a:rPr lang="en-US" b="1" dirty="0">
                <a:latin typeface="Arial monospaced for SAP" panose="020B0609020202030204" pitchFamily="49" charset="0"/>
              </a:rPr>
              <a:t>Super silk / Coffee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C70B67-6626-4F63-8878-99C53089801C}"/>
              </a:ext>
            </a:extLst>
          </p:cNvPr>
          <p:cNvSpPr/>
          <p:nvPr/>
        </p:nvSpPr>
        <p:spPr>
          <a:xfrm>
            <a:off x="6528391" y="3428999"/>
            <a:ext cx="5029200" cy="672607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Arial monospaced for SAP" panose="020B0609020202030204" pitchFamily="49" charset="0"/>
              </a:rPr>
              <a:t>Sheet Type / Fragrance: </a:t>
            </a:r>
          </a:p>
          <a:p>
            <a:r>
              <a:rPr lang="en-US" b="1" dirty="0" err="1">
                <a:latin typeface="Arial monospaced for SAP" panose="020B0609020202030204" pitchFamily="49" charset="0"/>
              </a:rPr>
              <a:t>Biocellulose</a:t>
            </a:r>
            <a:r>
              <a:rPr lang="en-US" b="1" dirty="0">
                <a:latin typeface="Arial monospaced for SAP" panose="020B0609020202030204" pitchFamily="49" charset="0"/>
              </a:rPr>
              <a:t> / Strawberry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C7B0B2-72F7-4BBC-856B-96C142F36CD3}"/>
              </a:ext>
            </a:extLst>
          </p:cNvPr>
          <p:cNvSpPr/>
          <p:nvPr/>
        </p:nvSpPr>
        <p:spPr>
          <a:xfrm>
            <a:off x="6528391" y="5949825"/>
            <a:ext cx="5029200" cy="672607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Arial monospaced for SAP" panose="020B0609020202030204" pitchFamily="49" charset="0"/>
              </a:rPr>
              <a:t>Sheet Type / Fragrance: </a:t>
            </a:r>
          </a:p>
          <a:p>
            <a:r>
              <a:rPr lang="en-US" b="1" dirty="0" err="1">
                <a:latin typeface="Arial monospaced for SAP" panose="020B0609020202030204" pitchFamily="49" charset="0"/>
              </a:rPr>
              <a:t>Biocellulose</a:t>
            </a:r>
            <a:r>
              <a:rPr lang="en-US" b="1" dirty="0">
                <a:latin typeface="Arial monospaced for SAP" panose="020B0609020202030204" pitchFamily="49" charset="0"/>
              </a:rPr>
              <a:t> / Unscented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63ABC3-5F86-42E2-81A6-D29C31E2FEE3}"/>
              </a:ext>
            </a:extLst>
          </p:cNvPr>
          <p:cNvSpPr/>
          <p:nvPr/>
        </p:nvSpPr>
        <p:spPr>
          <a:xfrm>
            <a:off x="6528391" y="1722649"/>
            <a:ext cx="5029200" cy="1706350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Arial monospaced for SAP" panose="020B0609020202030204" pitchFamily="49" charset="0"/>
              </a:rPr>
              <a:t>Customer Name: Cathy</a:t>
            </a:r>
          </a:p>
          <a:p>
            <a:r>
              <a:rPr lang="en-US" b="1" dirty="0">
                <a:latin typeface="Arial monospaced for SAP" panose="020B0609020202030204" pitchFamily="49" charset="0"/>
              </a:rPr>
              <a:t>Formula Code : #02139</a:t>
            </a:r>
          </a:p>
          <a:p>
            <a:r>
              <a:rPr lang="en-US" b="1" dirty="0">
                <a:latin typeface="Arial monospaced for SAP" panose="020B0609020202030204" pitchFamily="49" charset="0"/>
              </a:rPr>
              <a:t>Special ingredients: Salicylic acid &amp; lemon stem extract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EC0DBC-29D3-4783-B597-847BD79204A6}"/>
              </a:ext>
            </a:extLst>
          </p:cNvPr>
          <p:cNvSpPr/>
          <p:nvPr/>
        </p:nvSpPr>
        <p:spPr>
          <a:xfrm>
            <a:off x="6528391" y="4282174"/>
            <a:ext cx="5029200" cy="1706350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Arial monospaced for SAP" panose="020B0609020202030204" pitchFamily="49" charset="0"/>
              </a:rPr>
              <a:t>Customer Name: Cathy</a:t>
            </a:r>
          </a:p>
          <a:p>
            <a:r>
              <a:rPr lang="en-US" b="1" dirty="0">
                <a:latin typeface="Arial monospaced for SAP" panose="020B0609020202030204" pitchFamily="49" charset="0"/>
              </a:rPr>
              <a:t>Formula Code : #02139</a:t>
            </a:r>
          </a:p>
          <a:p>
            <a:r>
              <a:rPr lang="en-US" b="1" dirty="0">
                <a:latin typeface="Arial monospaced for SAP" panose="020B0609020202030204" pitchFamily="49" charset="0"/>
              </a:rPr>
              <a:t>Special ingredients: Salicylic acid &amp; lemon stem extract</a:t>
            </a:r>
          </a:p>
        </p:txBody>
      </p:sp>
    </p:spTree>
    <p:extLst>
      <p:ext uri="{BB962C8B-B14F-4D97-AF65-F5344CB8AC3E}">
        <p14:creationId xmlns:p14="http://schemas.microsoft.com/office/powerpoint/2010/main" val="1811187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6EDE1E8-E7F5-4AB8-8F3E-916AC8890C14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80F3AD9-BA9A-489E-B608-470CDF6ED31A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Picture 6" descr="Hasil gambar untuk menu bar icon">
              <a:extLst>
                <a:ext uri="{FF2B5EF4-FFF2-40B4-BE49-F238E27FC236}">
                  <a16:creationId xmlns:a16="http://schemas.microsoft.com/office/drawing/2014/main" id="{74E47982-A500-4BEE-A106-56D55FC7F8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0DBC46A-CC76-4293-8A10-96DD3A377350}"/>
              </a:ext>
            </a:extLst>
          </p:cNvPr>
          <p:cNvSpPr/>
          <p:nvPr/>
        </p:nvSpPr>
        <p:spPr>
          <a:xfrm>
            <a:off x="578069" y="1166649"/>
            <a:ext cx="2452210" cy="3054477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Arial Nova Cond Light" panose="020B0306020202020204" pitchFamily="34" charset="0"/>
              </a:rPr>
              <a:t>About us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Arial Nova Cond Light" panose="020B0306020202020204" pitchFamily="34" charset="0"/>
              </a:rPr>
              <a:t>How to order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Arial Nova Cond Light" panose="020B0306020202020204" pitchFamily="34" charset="0"/>
              </a:rPr>
              <a:t>Custom sheet mask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Arial Nova Cond Light" panose="020B0306020202020204" pitchFamily="34" charset="0"/>
              </a:rPr>
              <a:t>Buy from catalog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Arial Nova Cond Light" panose="020B0306020202020204" pitchFamily="34" charset="0"/>
              </a:rPr>
              <a:t>FAQ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Arial Nova Cond Light" panose="020B0306020202020204" pitchFamily="34" charset="0"/>
              </a:rPr>
              <a:t>Beauty Tips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Arial Nova Cond Light" panose="020B0306020202020204" pitchFamily="34" charset="0"/>
              </a:rPr>
              <a:t>Contact us</a:t>
            </a:r>
          </a:p>
        </p:txBody>
      </p:sp>
    </p:spTree>
    <p:extLst>
      <p:ext uri="{BB962C8B-B14F-4D97-AF65-F5344CB8AC3E}">
        <p14:creationId xmlns:p14="http://schemas.microsoft.com/office/powerpoint/2010/main" val="2973348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6C70D44-B931-40ED-AF7A-E03ED245B5AB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4A658B-202B-45E2-92B8-055244C7A6C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6" descr="Hasil gambar untuk menu bar icon">
              <a:extLst>
                <a:ext uri="{FF2B5EF4-FFF2-40B4-BE49-F238E27FC236}">
                  <a16:creationId xmlns:a16="http://schemas.microsoft.com/office/drawing/2014/main" id="{C8E40245-6F62-4F1B-B248-3B91170AB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176FF93-6C07-426C-AE78-53DCC1EC98EF}"/>
              </a:ext>
            </a:extLst>
          </p:cNvPr>
          <p:cNvSpPr/>
          <p:nvPr/>
        </p:nvSpPr>
        <p:spPr>
          <a:xfrm>
            <a:off x="2759505" y="235568"/>
            <a:ext cx="7979380" cy="81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BACKEND ADMIN PANEL</a:t>
            </a:r>
            <a:endParaRPr lang="en-US" sz="4400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5864D3-DB29-4D81-A44C-4387F7D7108E}"/>
              </a:ext>
            </a:extLst>
          </p:cNvPr>
          <p:cNvSpPr/>
          <p:nvPr/>
        </p:nvSpPr>
        <p:spPr>
          <a:xfrm>
            <a:off x="776177" y="1338785"/>
            <a:ext cx="4760676" cy="309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Edit Catalog</a:t>
            </a:r>
            <a:endParaRPr lang="en-US" b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E4D2BE-EC30-47B5-9824-6B69E3CDA123}"/>
              </a:ext>
            </a:extLst>
          </p:cNvPr>
          <p:cNvSpPr/>
          <p:nvPr/>
        </p:nvSpPr>
        <p:spPr>
          <a:xfrm>
            <a:off x="988828" y="2200940"/>
            <a:ext cx="7081284" cy="16161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Catalog </a:t>
            </a:r>
            <a:r>
              <a:rPr lang="en-US" dirty="0" err="1"/>
              <a:t>beserta</a:t>
            </a:r>
            <a:r>
              <a:rPr lang="en-US" dirty="0"/>
              <a:t> </a:t>
            </a:r>
            <a:r>
              <a:rPr lang="en-US" dirty="0" err="1"/>
              <a:t>deskripsi</a:t>
            </a:r>
            <a:r>
              <a:rPr lang="en-US" dirty="0"/>
              <a:t> &amp; </a:t>
            </a:r>
            <a:r>
              <a:rPr lang="en-US" dirty="0" err="1"/>
              <a:t>harganya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diupdate</a:t>
            </a:r>
            <a:r>
              <a:rPr lang="en-US" dirty="0"/>
              <a:t> di backend. Catalog = </a:t>
            </a:r>
            <a:r>
              <a:rPr lang="en-US" dirty="0" err="1"/>
              <a:t>barang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tersedia</a:t>
            </a:r>
            <a:r>
              <a:rPr lang="en-US" dirty="0"/>
              <a:t> (ready stock)</a:t>
            </a:r>
          </a:p>
        </p:txBody>
      </p:sp>
    </p:spTree>
    <p:extLst>
      <p:ext uri="{BB962C8B-B14F-4D97-AF65-F5344CB8AC3E}">
        <p14:creationId xmlns:p14="http://schemas.microsoft.com/office/powerpoint/2010/main" val="36169879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6C70D44-B931-40ED-AF7A-E03ED245B5AB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4A658B-202B-45E2-92B8-055244C7A6C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6" descr="Hasil gambar untuk menu bar icon">
              <a:extLst>
                <a:ext uri="{FF2B5EF4-FFF2-40B4-BE49-F238E27FC236}">
                  <a16:creationId xmlns:a16="http://schemas.microsoft.com/office/drawing/2014/main" id="{C8E40245-6F62-4F1B-B248-3B91170AB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176FF93-6C07-426C-AE78-53DCC1EC98EF}"/>
              </a:ext>
            </a:extLst>
          </p:cNvPr>
          <p:cNvSpPr/>
          <p:nvPr/>
        </p:nvSpPr>
        <p:spPr>
          <a:xfrm>
            <a:off x="2759505" y="235568"/>
            <a:ext cx="7979380" cy="81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BACKEND ADMIN PANEL</a:t>
            </a:r>
            <a:endParaRPr lang="en-US" sz="4400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5864D3-DB29-4D81-A44C-4387F7D7108E}"/>
              </a:ext>
            </a:extLst>
          </p:cNvPr>
          <p:cNvSpPr/>
          <p:nvPr/>
        </p:nvSpPr>
        <p:spPr>
          <a:xfrm>
            <a:off x="776177" y="1338785"/>
            <a:ext cx="4760676" cy="309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Edit Customize</a:t>
            </a:r>
            <a:endParaRPr lang="en-US" b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E4D2BE-EC30-47B5-9824-6B69E3CDA123}"/>
              </a:ext>
            </a:extLst>
          </p:cNvPr>
          <p:cNvSpPr/>
          <p:nvPr/>
        </p:nvSpPr>
        <p:spPr>
          <a:xfrm>
            <a:off x="988828" y="2200940"/>
            <a:ext cx="7081284" cy="16161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sheet mask &amp; fragrance </a:t>
            </a:r>
            <a:r>
              <a:rPr lang="en-US" dirty="0" err="1"/>
              <a:t>untuk</a:t>
            </a:r>
            <a:r>
              <a:rPr lang="en-US" dirty="0"/>
              <a:t> customize,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diedit</a:t>
            </a:r>
            <a:r>
              <a:rPr lang="en-US" dirty="0"/>
              <a:t>/</a:t>
            </a:r>
            <a:r>
              <a:rPr lang="en-US" dirty="0" err="1"/>
              <a:t>ditambahkan</a:t>
            </a:r>
            <a:r>
              <a:rPr lang="en-US" dirty="0"/>
              <a:t> di back end. </a:t>
            </a:r>
            <a:r>
              <a:rPr lang="en-US" dirty="0" err="1"/>
              <a:t>Begitu</a:t>
            </a:r>
            <a:r>
              <a:rPr lang="en-US" dirty="0"/>
              <a:t> pun </a:t>
            </a:r>
            <a:r>
              <a:rPr lang="en-US" dirty="0" err="1"/>
              <a:t>dengan</a:t>
            </a:r>
            <a:r>
              <a:rPr lang="en-US" dirty="0"/>
              <a:t> update price </a:t>
            </a:r>
            <a:r>
              <a:rPr lang="en-US" dirty="0" err="1"/>
              <a:t>nya</a:t>
            </a:r>
            <a:r>
              <a:rPr lang="en-US" dirty="0"/>
              <a:t>.</a:t>
            </a:r>
          </a:p>
          <a:p>
            <a:pPr algn="ctr"/>
            <a:r>
              <a:rPr lang="en-US" b="1" u="sng" dirty="0"/>
              <a:t>Customize sheet mask &amp; fragrance.</a:t>
            </a:r>
          </a:p>
        </p:txBody>
      </p:sp>
    </p:spTree>
    <p:extLst>
      <p:ext uri="{BB962C8B-B14F-4D97-AF65-F5344CB8AC3E}">
        <p14:creationId xmlns:p14="http://schemas.microsoft.com/office/powerpoint/2010/main" val="1739740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C8E57A-20BD-443F-861C-1C8C29E82ACC}"/>
              </a:ext>
            </a:extLst>
          </p:cNvPr>
          <p:cNvSpPr/>
          <p:nvPr/>
        </p:nvSpPr>
        <p:spPr>
          <a:xfrm>
            <a:off x="3954492" y="243319"/>
            <a:ext cx="42830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OUR CATALOG</a:t>
            </a:r>
            <a:endParaRPr lang="en-US" sz="5400" b="1" cap="none" spc="0" dirty="0">
              <a:ln w="0"/>
              <a:solidFill>
                <a:srgbClr val="E2CCC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C70D44-B931-40ED-AF7A-E03ED245B5AB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4A658B-202B-45E2-92B8-055244C7A6C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6" descr="Hasil gambar untuk menu bar icon">
              <a:extLst>
                <a:ext uri="{FF2B5EF4-FFF2-40B4-BE49-F238E27FC236}">
                  <a16:creationId xmlns:a16="http://schemas.microsoft.com/office/drawing/2014/main" id="{C8E40245-6F62-4F1B-B248-3B91170AB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Hasil gambar untuk sheet mask">
            <a:extLst>
              <a:ext uri="{FF2B5EF4-FFF2-40B4-BE49-F238E27FC236}">
                <a16:creationId xmlns:a16="http://schemas.microsoft.com/office/drawing/2014/main" id="{1B566490-B7F6-4BFE-A0F3-F5179B2D5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156" y="1707137"/>
            <a:ext cx="2278544" cy="227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67E14F1-6B4D-483D-AE70-A08BC14F7A4B}"/>
              </a:ext>
            </a:extLst>
          </p:cNvPr>
          <p:cNvSpPr/>
          <p:nvPr/>
        </p:nvSpPr>
        <p:spPr>
          <a:xfrm>
            <a:off x="9441236" y="6139940"/>
            <a:ext cx="2348119" cy="387747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Next, </a:t>
            </a:r>
            <a:r>
              <a:rPr lang="en-US" sz="1600" dirty="0">
                <a:solidFill>
                  <a:schemeClr val="bg1"/>
                </a:solidFill>
                <a:latin typeface="Arial Nova Cond Light" panose="020B0306020202020204" pitchFamily="34" charset="0"/>
              </a:rPr>
              <a:t>go to shopping cart!</a:t>
            </a:r>
            <a:endParaRPr lang="en-US" sz="1600" b="1" dirty="0">
              <a:solidFill>
                <a:schemeClr val="bg1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03BFEF-B8B2-4932-AA04-415F4239DBFF}"/>
              </a:ext>
            </a:extLst>
          </p:cNvPr>
          <p:cNvSpPr/>
          <p:nvPr/>
        </p:nvSpPr>
        <p:spPr>
          <a:xfrm>
            <a:off x="68052" y="4119822"/>
            <a:ext cx="1953007" cy="313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Go Away Acne!</a:t>
            </a:r>
          </a:p>
          <a:p>
            <a:pPr algn="ctr"/>
            <a:r>
              <a:rPr lang="en-US" b="1" i="1" dirty="0" err="1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Rp</a:t>
            </a:r>
            <a:r>
              <a:rPr lang="en-US" b="1" i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 19,900</a:t>
            </a:r>
            <a:endParaRPr lang="en-US" b="1" i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pic>
        <p:nvPicPr>
          <p:cNvPr id="34" name="Picture 2" descr="Hasil gambar untuk sheet mask">
            <a:extLst>
              <a:ext uri="{FF2B5EF4-FFF2-40B4-BE49-F238E27FC236}">
                <a16:creationId xmlns:a16="http://schemas.microsoft.com/office/drawing/2014/main" id="{77B8A0EE-497F-4FF3-99E6-0EC841F03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388" y="1707137"/>
            <a:ext cx="2278544" cy="227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77AB7ED-2D9C-4397-A005-5B5A4470EDB2}"/>
              </a:ext>
            </a:extLst>
          </p:cNvPr>
          <p:cNvSpPr/>
          <p:nvPr/>
        </p:nvSpPr>
        <p:spPr>
          <a:xfrm>
            <a:off x="2346596" y="4119822"/>
            <a:ext cx="1953007" cy="313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Hydrate Me!</a:t>
            </a:r>
          </a:p>
          <a:p>
            <a:pPr algn="ctr"/>
            <a:r>
              <a:rPr lang="en-US" b="1" i="1" dirty="0" err="1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Rp</a:t>
            </a:r>
            <a:r>
              <a:rPr lang="en-US" b="1" i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 19,900</a:t>
            </a:r>
            <a:endParaRPr lang="en-US" b="1" i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pic>
        <p:nvPicPr>
          <p:cNvPr id="36" name="Picture 2" descr="Hasil gambar untuk sheet mask">
            <a:extLst>
              <a:ext uri="{FF2B5EF4-FFF2-40B4-BE49-F238E27FC236}">
                <a16:creationId xmlns:a16="http://schemas.microsoft.com/office/drawing/2014/main" id="{F3405453-0704-4744-ACBE-C1B2B0C36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140" y="1707137"/>
            <a:ext cx="2278544" cy="227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597A3B4-9D6A-4DD4-81CF-E5B01B66D2D6}"/>
              </a:ext>
            </a:extLst>
          </p:cNvPr>
          <p:cNvSpPr/>
          <p:nvPr/>
        </p:nvSpPr>
        <p:spPr>
          <a:xfrm>
            <a:off x="4463715" y="4135477"/>
            <a:ext cx="2618177" cy="313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Whitening is Coming!</a:t>
            </a:r>
          </a:p>
          <a:p>
            <a:pPr algn="ctr"/>
            <a:r>
              <a:rPr lang="en-US" b="1" i="1" dirty="0" err="1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Rp</a:t>
            </a:r>
            <a:r>
              <a:rPr lang="en-US" b="1" i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 19,900</a:t>
            </a:r>
            <a:endParaRPr lang="en-US" b="1" i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pic>
        <p:nvPicPr>
          <p:cNvPr id="38" name="Picture 2" descr="Hasil gambar untuk sheet mask">
            <a:extLst>
              <a:ext uri="{FF2B5EF4-FFF2-40B4-BE49-F238E27FC236}">
                <a16:creationId xmlns:a16="http://schemas.microsoft.com/office/drawing/2014/main" id="{463A9C14-C4FA-4F7D-A623-744A5E77B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719" y="1707137"/>
            <a:ext cx="2278544" cy="227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76FA6662-258A-45E7-B257-EF54B3A867F2}"/>
              </a:ext>
            </a:extLst>
          </p:cNvPr>
          <p:cNvSpPr/>
          <p:nvPr/>
        </p:nvSpPr>
        <p:spPr>
          <a:xfrm>
            <a:off x="7222294" y="4135477"/>
            <a:ext cx="2618177" cy="313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Korean </a:t>
            </a:r>
            <a:r>
              <a:rPr lang="en-US" b="1" i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Choc-choc!</a:t>
            </a:r>
            <a:endParaRPr lang="en-US" b="1" dirty="0">
              <a:solidFill>
                <a:srgbClr val="E2CCC1"/>
              </a:solidFill>
              <a:latin typeface="Arial Nova" panose="020B0604020202020204" pitchFamily="34" charset="0"/>
              <a:cs typeface="Arabic Typesetting" panose="020B0604020202020204" pitchFamily="66" charset="-78"/>
            </a:endParaRPr>
          </a:p>
          <a:p>
            <a:pPr algn="ctr"/>
            <a:r>
              <a:rPr lang="en-US" b="1" i="1" dirty="0" err="1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Rp</a:t>
            </a:r>
            <a:r>
              <a:rPr lang="en-US" b="1" i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 19,900</a:t>
            </a:r>
            <a:endParaRPr lang="en-US" b="1" i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pic>
        <p:nvPicPr>
          <p:cNvPr id="46" name="Picture 2" descr="Hasil gambar untuk sheet mask">
            <a:extLst>
              <a:ext uri="{FF2B5EF4-FFF2-40B4-BE49-F238E27FC236}">
                <a16:creationId xmlns:a16="http://schemas.microsoft.com/office/drawing/2014/main" id="{AB0FC9D0-85BC-42AA-BCD4-293D87D1F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71" y="1707137"/>
            <a:ext cx="2278544" cy="227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5DA935FE-7B6E-43CB-8C7A-3984633FC4FE}"/>
              </a:ext>
            </a:extLst>
          </p:cNvPr>
          <p:cNvSpPr/>
          <p:nvPr/>
        </p:nvSpPr>
        <p:spPr>
          <a:xfrm>
            <a:off x="9679046" y="4135477"/>
            <a:ext cx="2618177" cy="313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Japan’s </a:t>
            </a:r>
            <a:r>
              <a:rPr lang="en-US" b="1" dirty="0" err="1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Pitera</a:t>
            </a:r>
            <a:r>
              <a:rPr lang="en-US" b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!</a:t>
            </a:r>
          </a:p>
          <a:p>
            <a:pPr algn="ctr"/>
            <a:r>
              <a:rPr lang="en-US" b="1" i="1" dirty="0" err="1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Rp</a:t>
            </a:r>
            <a:r>
              <a:rPr lang="en-US" b="1" i="1" dirty="0">
                <a:solidFill>
                  <a:srgbClr val="E2CCC1"/>
                </a:solidFill>
                <a:latin typeface="Arial Nova" panose="020B0604020202020204" pitchFamily="34" charset="0"/>
                <a:cs typeface="Arabic Typesetting" panose="020B0604020202020204" pitchFamily="66" charset="-78"/>
              </a:rPr>
              <a:t> 19,900</a:t>
            </a:r>
            <a:endParaRPr lang="en-US" b="1" i="1" dirty="0">
              <a:solidFill>
                <a:schemeClr val="tx1"/>
              </a:solidFill>
              <a:latin typeface="Arial Nova Cond Light" panose="020B0306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E4B5EF9-6F4F-44D3-8627-D1E932C51E72}"/>
              </a:ext>
            </a:extLst>
          </p:cNvPr>
          <p:cNvSpPr/>
          <p:nvPr/>
        </p:nvSpPr>
        <p:spPr>
          <a:xfrm>
            <a:off x="158672" y="5000624"/>
            <a:ext cx="626165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2CCC1"/>
                </a:solidFill>
              </a:rPr>
              <a:t>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E24EF8A-7DAB-4F83-979D-6A261AF23152}"/>
              </a:ext>
            </a:extLst>
          </p:cNvPr>
          <p:cNvSpPr/>
          <p:nvPr/>
        </p:nvSpPr>
        <p:spPr>
          <a:xfrm>
            <a:off x="937238" y="5000624"/>
            <a:ext cx="459194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E2CCC1"/>
                </a:solidFill>
              </a:rPr>
              <a:t>+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543BA67-2FDB-49EA-A26D-76A38345B805}"/>
              </a:ext>
            </a:extLst>
          </p:cNvPr>
          <p:cNvSpPr/>
          <p:nvPr/>
        </p:nvSpPr>
        <p:spPr>
          <a:xfrm>
            <a:off x="1408931" y="5000716"/>
            <a:ext cx="459194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E2CCC1"/>
                </a:solidFill>
              </a:rPr>
              <a:t>-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36BFFC5-C877-4555-BF99-BCECE1907424}"/>
              </a:ext>
            </a:extLst>
          </p:cNvPr>
          <p:cNvSpPr/>
          <p:nvPr/>
        </p:nvSpPr>
        <p:spPr>
          <a:xfrm>
            <a:off x="2476387" y="5000624"/>
            <a:ext cx="626165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2CCC1"/>
                </a:solidFill>
              </a:rPr>
              <a:t>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275F8E1-F345-4E55-BBD8-F9723921D6E4}"/>
              </a:ext>
            </a:extLst>
          </p:cNvPr>
          <p:cNvSpPr/>
          <p:nvPr/>
        </p:nvSpPr>
        <p:spPr>
          <a:xfrm>
            <a:off x="3254953" y="5000624"/>
            <a:ext cx="459194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E2CCC1"/>
                </a:solidFill>
              </a:rPr>
              <a:t>+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FC7B784-AA5F-4D1F-9AA9-BFDEBFF29D12}"/>
              </a:ext>
            </a:extLst>
          </p:cNvPr>
          <p:cNvSpPr/>
          <p:nvPr/>
        </p:nvSpPr>
        <p:spPr>
          <a:xfrm>
            <a:off x="3726646" y="5000716"/>
            <a:ext cx="459194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E2CCC1"/>
                </a:solidFill>
              </a:rPr>
              <a:t>-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8D069D4-E119-4916-BCBF-6854191844EA}"/>
              </a:ext>
            </a:extLst>
          </p:cNvPr>
          <p:cNvSpPr/>
          <p:nvPr/>
        </p:nvSpPr>
        <p:spPr>
          <a:xfrm>
            <a:off x="4845741" y="5000532"/>
            <a:ext cx="626165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2CCC1"/>
                </a:solidFill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11965B-1FDF-4C56-9FBE-129F2AE567BD}"/>
              </a:ext>
            </a:extLst>
          </p:cNvPr>
          <p:cNvSpPr/>
          <p:nvPr/>
        </p:nvSpPr>
        <p:spPr>
          <a:xfrm>
            <a:off x="5624307" y="5000532"/>
            <a:ext cx="459194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E2CCC1"/>
                </a:solidFill>
              </a:rPr>
              <a:t>+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6C935D9-3AE0-43A7-A63F-90FEA61F3C52}"/>
              </a:ext>
            </a:extLst>
          </p:cNvPr>
          <p:cNvSpPr/>
          <p:nvPr/>
        </p:nvSpPr>
        <p:spPr>
          <a:xfrm>
            <a:off x="6096000" y="5000624"/>
            <a:ext cx="459194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E2CCC1"/>
                </a:solidFill>
              </a:rPr>
              <a:t>-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7AC96D2-6A5F-45C4-9B66-EF9CE47D515D}"/>
              </a:ext>
            </a:extLst>
          </p:cNvPr>
          <p:cNvSpPr/>
          <p:nvPr/>
        </p:nvSpPr>
        <p:spPr>
          <a:xfrm>
            <a:off x="7731783" y="5000440"/>
            <a:ext cx="626165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2CCC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3E4D355-5D59-4AF5-852E-9AC25DBE470B}"/>
              </a:ext>
            </a:extLst>
          </p:cNvPr>
          <p:cNvSpPr/>
          <p:nvPr/>
        </p:nvSpPr>
        <p:spPr>
          <a:xfrm>
            <a:off x="8510349" y="5000440"/>
            <a:ext cx="459194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E2CCC1"/>
                </a:solidFill>
              </a:rPr>
              <a:t>+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B6853C2-51BC-40DF-8F3E-936C717B7F75}"/>
              </a:ext>
            </a:extLst>
          </p:cNvPr>
          <p:cNvSpPr/>
          <p:nvPr/>
        </p:nvSpPr>
        <p:spPr>
          <a:xfrm>
            <a:off x="8982042" y="5000532"/>
            <a:ext cx="459194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E2CCC1"/>
                </a:solidFill>
              </a:rPr>
              <a:t>-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2BA6F47-8E92-4355-890C-93D1AC4533B3}"/>
              </a:ext>
            </a:extLst>
          </p:cNvPr>
          <p:cNvSpPr/>
          <p:nvPr/>
        </p:nvSpPr>
        <p:spPr>
          <a:xfrm>
            <a:off x="10261542" y="4994420"/>
            <a:ext cx="626165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2CCC1"/>
                </a:solidFill>
              </a:rPr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DE4D04E-3ABD-4CF9-B11A-458154B02E43}"/>
              </a:ext>
            </a:extLst>
          </p:cNvPr>
          <p:cNvSpPr/>
          <p:nvPr/>
        </p:nvSpPr>
        <p:spPr>
          <a:xfrm>
            <a:off x="11040108" y="4994420"/>
            <a:ext cx="459194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E2CCC1"/>
                </a:solidFill>
              </a:rPr>
              <a:t>+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5981CB9-7BA0-4000-BF56-68BBF05669D4}"/>
              </a:ext>
            </a:extLst>
          </p:cNvPr>
          <p:cNvSpPr/>
          <p:nvPr/>
        </p:nvSpPr>
        <p:spPr>
          <a:xfrm>
            <a:off x="11511801" y="4994512"/>
            <a:ext cx="459194" cy="466865"/>
          </a:xfrm>
          <a:prstGeom prst="rect">
            <a:avLst/>
          </a:prstGeom>
          <a:noFill/>
          <a:ln>
            <a:solidFill>
              <a:srgbClr val="E2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E2CCC1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973776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C8E57A-20BD-443F-861C-1C8C29E82ACC}"/>
              </a:ext>
            </a:extLst>
          </p:cNvPr>
          <p:cNvSpPr/>
          <p:nvPr/>
        </p:nvSpPr>
        <p:spPr>
          <a:xfrm>
            <a:off x="3222087" y="243319"/>
            <a:ext cx="57478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CATALOG SELECTED</a:t>
            </a:r>
            <a:endParaRPr lang="en-US" sz="5400" b="1" cap="none" spc="0" dirty="0">
              <a:ln w="0"/>
              <a:solidFill>
                <a:srgbClr val="E2CCC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C70D44-B931-40ED-AF7A-E03ED245B5AB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4A658B-202B-45E2-92B8-055244C7A6C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6" descr="Hasil gambar untuk menu bar icon">
              <a:extLst>
                <a:ext uri="{FF2B5EF4-FFF2-40B4-BE49-F238E27FC236}">
                  <a16:creationId xmlns:a16="http://schemas.microsoft.com/office/drawing/2014/main" id="{C8E40245-6F62-4F1B-B248-3B91170AB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Hasil gambar untuk sheet mask">
            <a:extLst>
              <a:ext uri="{FF2B5EF4-FFF2-40B4-BE49-F238E27FC236}">
                <a16:creationId xmlns:a16="http://schemas.microsoft.com/office/drawing/2014/main" id="{1B566490-B7F6-4BFE-A0F3-F5179B2D5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3" y="178309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F9877B-A585-4877-8922-4D7FB13C5D47}"/>
              </a:ext>
            </a:extLst>
          </p:cNvPr>
          <p:cNvSpPr/>
          <p:nvPr/>
        </p:nvSpPr>
        <p:spPr>
          <a:xfrm>
            <a:off x="3125519" y="1860798"/>
            <a:ext cx="3059105" cy="466865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Formula Code: #02139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9668FC-D2BD-4C17-8268-633D38BCB686}"/>
              </a:ext>
            </a:extLst>
          </p:cNvPr>
          <p:cNvSpPr/>
          <p:nvPr/>
        </p:nvSpPr>
        <p:spPr>
          <a:xfrm>
            <a:off x="3125519" y="2939540"/>
            <a:ext cx="2348119" cy="387747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Continue with Login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C219EA-C138-41BC-AAE2-1135EB2B3A07}"/>
              </a:ext>
            </a:extLst>
          </p:cNvPr>
          <p:cNvSpPr/>
          <p:nvPr/>
        </p:nvSpPr>
        <p:spPr>
          <a:xfrm>
            <a:off x="5744672" y="2939539"/>
            <a:ext cx="2348119" cy="387747"/>
          </a:xfrm>
          <a:prstGeom prst="rect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Fill Shipping Address directly</a:t>
            </a:r>
          </a:p>
        </p:txBody>
      </p:sp>
    </p:spTree>
    <p:extLst>
      <p:ext uri="{BB962C8B-B14F-4D97-AF65-F5344CB8AC3E}">
        <p14:creationId xmlns:p14="http://schemas.microsoft.com/office/powerpoint/2010/main" val="157500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A93143A-95C5-4998-8785-FC35241F8E84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A4E9D6-5A77-4EC4-A517-57F4339A1E2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6" descr="Hasil gambar untuk menu bar icon">
              <a:extLst>
                <a:ext uri="{FF2B5EF4-FFF2-40B4-BE49-F238E27FC236}">
                  <a16:creationId xmlns:a16="http://schemas.microsoft.com/office/drawing/2014/main" id="{CC12A275-7B31-42C2-A3FE-2FDA1F158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asil gambar untuk lifestyle vector">
            <a:extLst>
              <a:ext uri="{FF2B5EF4-FFF2-40B4-BE49-F238E27FC236}">
                <a16:creationId xmlns:a16="http://schemas.microsoft.com/office/drawing/2014/main" id="{636DD222-153A-437D-A5DC-0065D6816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29" t="36309" b="35384"/>
          <a:stretch/>
        </p:blipFill>
        <p:spPr bwMode="auto">
          <a:xfrm>
            <a:off x="477078" y="3095758"/>
            <a:ext cx="1827143" cy="15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F4AAF2-B072-4B79-B9CB-3EBA37DA4E54}"/>
              </a:ext>
            </a:extLst>
          </p:cNvPr>
          <p:cNvSpPr/>
          <p:nvPr/>
        </p:nvSpPr>
        <p:spPr>
          <a:xfrm>
            <a:off x="1546498" y="1853019"/>
            <a:ext cx="20357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SKIN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02CB09-3FBF-4744-B527-37A18AF56832}"/>
              </a:ext>
            </a:extLst>
          </p:cNvPr>
          <p:cNvSpPr/>
          <p:nvPr/>
        </p:nvSpPr>
        <p:spPr>
          <a:xfrm>
            <a:off x="238539" y="1338785"/>
            <a:ext cx="477078" cy="470651"/>
          </a:xfrm>
          <a:prstGeom prst="ellipse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7972CBB-BF49-446A-A9AD-6D2DBF4E7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4" b="68871"/>
          <a:stretch/>
        </p:blipFill>
        <p:spPr>
          <a:xfrm>
            <a:off x="707098" y="1084527"/>
            <a:ext cx="1597123" cy="153698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41E4723-869A-4E51-A455-9CD9D2056E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6" r="32493" b="68316"/>
          <a:stretch/>
        </p:blipFill>
        <p:spPr>
          <a:xfrm>
            <a:off x="339055" y="4668177"/>
            <a:ext cx="1970282" cy="171274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ADE4633-93A9-42E8-A926-A39DCF88482D}"/>
              </a:ext>
            </a:extLst>
          </p:cNvPr>
          <p:cNvSpPr/>
          <p:nvPr/>
        </p:nvSpPr>
        <p:spPr>
          <a:xfrm>
            <a:off x="238539" y="2978315"/>
            <a:ext cx="477078" cy="470651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C59BD9-D544-49ED-826B-7FAF0879D170}"/>
              </a:ext>
            </a:extLst>
          </p:cNvPr>
          <p:cNvSpPr/>
          <p:nvPr/>
        </p:nvSpPr>
        <p:spPr>
          <a:xfrm>
            <a:off x="1922438" y="3444789"/>
            <a:ext cx="1597124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LIFESTYLE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FB8733-5E5E-4408-A22D-601FB4AAEE1B}"/>
              </a:ext>
            </a:extLst>
          </p:cNvPr>
          <p:cNvSpPr/>
          <p:nvPr/>
        </p:nvSpPr>
        <p:spPr>
          <a:xfrm>
            <a:off x="165949" y="4855366"/>
            <a:ext cx="477078" cy="470651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5A4021-9608-484A-9EA6-10C98D25C6D4}"/>
              </a:ext>
            </a:extLst>
          </p:cNvPr>
          <p:cNvSpPr/>
          <p:nvPr/>
        </p:nvSpPr>
        <p:spPr>
          <a:xfrm>
            <a:off x="2072634" y="5373363"/>
            <a:ext cx="1970281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BE20E6-DEA9-4E3C-B2AE-CEE7DE64CFC9}"/>
              </a:ext>
            </a:extLst>
          </p:cNvPr>
          <p:cNvSpPr/>
          <p:nvPr/>
        </p:nvSpPr>
        <p:spPr>
          <a:xfrm>
            <a:off x="4929808" y="1084527"/>
            <a:ext cx="834887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Nova Cond Light" panose="020B0306020202020204" pitchFamily="34" charset="0"/>
              </a:rPr>
              <a:t>1.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33AB5D-A458-4538-AFEC-E643D95F8836}"/>
              </a:ext>
            </a:extLst>
          </p:cNvPr>
          <p:cNvSpPr/>
          <p:nvPr/>
        </p:nvSpPr>
        <p:spPr>
          <a:xfrm>
            <a:off x="5678556" y="1075750"/>
            <a:ext cx="6367670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rial Nova Cond Light" panose="020B0306020202020204" pitchFamily="34" charset="0"/>
              </a:rPr>
              <a:t>What is your current age?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2BBAF9-D5DF-4834-AAC0-1C889EDB66FE}"/>
              </a:ext>
            </a:extLst>
          </p:cNvPr>
          <p:cNvSpPr/>
          <p:nvPr/>
        </p:nvSpPr>
        <p:spPr>
          <a:xfrm>
            <a:off x="5585791" y="3213640"/>
            <a:ext cx="6367670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Under 18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19-29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30-39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40-49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50-59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60+</a:t>
            </a:r>
          </a:p>
        </p:txBody>
      </p:sp>
      <p:cxnSp>
        <p:nvCxnSpPr>
          <p:cNvPr id="4101" name="Straight Arrow Connector 4100">
            <a:extLst>
              <a:ext uri="{FF2B5EF4-FFF2-40B4-BE49-F238E27FC236}">
                <a16:creationId xmlns:a16="http://schemas.microsoft.com/office/drawing/2014/main" id="{4FC8A336-BBC7-4CB1-9F10-5F75EC65D8C8}"/>
              </a:ext>
            </a:extLst>
          </p:cNvPr>
          <p:cNvCxnSpPr>
            <a:cxnSpLocks/>
          </p:cNvCxnSpPr>
          <p:nvPr/>
        </p:nvCxnSpPr>
        <p:spPr>
          <a:xfrm>
            <a:off x="10535478" y="5980142"/>
            <a:ext cx="725557" cy="0"/>
          </a:xfrm>
          <a:prstGeom prst="straightConnector1">
            <a:avLst/>
          </a:prstGeom>
          <a:ln w="57150">
            <a:solidFill>
              <a:srgbClr val="F2E7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8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A93143A-95C5-4998-8785-FC35241F8E84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A4E9D6-5A77-4EC4-A517-57F4339A1E2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6" descr="Hasil gambar untuk menu bar icon">
              <a:extLst>
                <a:ext uri="{FF2B5EF4-FFF2-40B4-BE49-F238E27FC236}">
                  <a16:creationId xmlns:a16="http://schemas.microsoft.com/office/drawing/2014/main" id="{CC12A275-7B31-42C2-A3FE-2FDA1F158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asil gambar untuk lifestyle vector">
            <a:extLst>
              <a:ext uri="{FF2B5EF4-FFF2-40B4-BE49-F238E27FC236}">
                <a16:creationId xmlns:a16="http://schemas.microsoft.com/office/drawing/2014/main" id="{636DD222-153A-437D-A5DC-0065D6816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29" t="36309" b="35384"/>
          <a:stretch/>
        </p:blipFill>
        <p:spPr bwMode="auto">
          <a:xfrm>
            <a:off x="477078" y="3095758"/>
            <a:ext cx="1827143" cy="15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F4AAF2-B072-4B79-B9CB-3EBA37DA4E54}"/>
              </a:ext>
            </a:extLst>
          </p:cNvPr>
          <p:cNvSpPr/>
          <p:nvPr/>
        </p:nvSpPr>
        <p:spPr>
          <a:xfrm>
            <a:off x="1546498" y="1853019"/>
            <a:ext cx="20357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SKIN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02CB09-3FBF-4744-B527-37A18AF56832}"/>
              </a:ext>
            </a:extLst>
          </p:cNvPr>
          <p:cNvSpPr/>
          <p:nvPr/>
        </p:nvSpPr>
        <p:spPr>
          <a:xfrm>
            <a:off x="238539" y="1338785"/>
            <a:ext cx="477078" cy="470651"/>
          </a:xfrm>
          <a:prstGeom prst="ellipse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7972CBB-BF49-446A-A9AD-6D2DBF4E7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4" b="68871"/>
          <a:stretch/>
        </p:blipFill>
        <p:spPr>
          <a:xfrm>
            <a:off x="707098" y="1084527"/>
            <a:ext cx="1597123" cy="153698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41E4723-869A-4E51-A455-9CD9D2056E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6" r="32493" b="68316"/>
          <a:stretch/>
        </p:blipFill>
        <p:spPr>
          <a:xfrm>
            <a:off x="339055" y="4668177"/>
            <a:ext cx="1970282" cy="171274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ADE4633-93A9-42E8-A926-A39DCF88482D}"/>
              </a:ext>
            </a:extLst>
          </p:cNvPr>
          <p:cNvSpPr/>
          <p:nvPr/>
        </p:nvSpPr>
        <p:spPr>
          <a:xfrm>
            <a:off x="238539" y="2978315"/>
            <a:ext cx="477078" cy="470651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C59BD9-D544-49ED-826B-7FAF0879D170}"/>
              </a:ext>
            </a:extLst>
          </p:cNvPr>
          <p:cNvSpPr/>
          <p:nvPr/>
        </p:nvSpPr>
        <p:spPr>
          <a:xfrm>
            <a:off x="1922438" y="3444789"/>
            <a:ext cx="1597124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LIFESTYLE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FB8733-5E5E-4408-A22D-601FB4AAEE1B}"/>
              </a:ext>
            </a:extLst>
          </p:cNvPr>
          <p:cNvSpPr/>
          <p:nvPr/>
        </p:nvSpPr>
        <p:spPr>
          <a:xfrm>
            <a:off x="165949" y="4855366"/>
            <a:ext cx="477078" cy="470651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5A4021-9608-484A-9EA6-10C98D25C6D4}"/>
              </a:ext>
            </a:extLst>
          </p:cNvPr>
          <p:cNvSpPr/>
          <p:nvPr/>
        </p:nvSpPr>
        <p:spPr>
          <a:xfrm>
            <a:off x="2072634" y="5373363"/>
            <a:ext cx="1970281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BE20E6-DEA9-4E3C-B2AE-CEE7DE64CFC9}"/>
              </a:ext>
            </a:extLst>
          </p:cNvPr>
          <p:cNvSpPr/>
          <p:nvPr/>
        </p:nvSpPr>
        <p:spPr>
          <a:xfrm>
            <a:off x="4929808" y="1084527"/>
            <a:ext cx="834887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Nova Cond Light" panose="020B0306020202020204" pitchFamily="34" charset="0"/>
              </a:rPr>
              <a:t>2.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33AB5D-A458-4538-AFEC-E643D95F8836}"/>
              </a:ext>
            </a:extLst>
          </p:cNvPr>
          <p:cNvSpPr/>
          <p:nvPr/>
        </p:nvSpPr>
        <p:spPr>
          <a:xfrm>
            <a:off x="5678556" y="1075750"/>
            <a:ext cx="6367670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rial Nova Cond Light" panose="020B0306020202020204" pitchFamily="34" charset="0"/>
              </a:rPr>
              <a:t>What is your gender?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2BBAF9-D5DF-4834-AAC0-1C889EDB66FE}"/>
              </a:ext>
            </a:extLst>
          </p:cNvPr>
          <p:cNvSpPr/>
          <p:nvPr/>
        </p:nvSpPr>
        <p:spPr>
          <a:xfrm>
            <a:off x="5575852" y="2053074"/>
            <a:ext cx="6367670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Female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Male</a:t>
            </a:r>
          </a:p>
        </p:txBody>
      </p:sp>
      <p:cxnSp>
        <p:nvCxnSpPr>
          <p:cNvPr id="4101" name="Straight Arrow Connector 4100">
            <a:extLst>
              <a:ext uri="{FF2B5EF4-FFF2-40B4-BE49-F238E27FC236}">
                <a16:creationId xmlns:a16="http://schemas.microsoft.com/office/drawing/2014/main" id="{4FC8A336-BBC7-4CB1-9F10-5F75EC65D8C8}"/>
              </a:ext>
            </a:extLst>
          </p:cNvPr>
          <p:cNvCxnSpPr>
            <a:cxnSpLocks/>
          </p:cNvCxnSpPr>
          <p:nvPr/>
        </p:nvCxnSpPr>
        <p:spPr>
          <a:xfrm>
            <a:off x="10535478" y="5980142"/>
            <a:ext cx="725557" cy="0"/>
          </a:xfrm>
          <a:prstGeom prst="straightConnector1">
            <a:avLst/>
          </a:prstGeom>
          <a:ln w="57150">
            <a:solidFill>
              <a:srgbClr val="F2E7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747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A93143A-95C5-4998-8785-FC35241F8E84}"/>
              </a:ext>
            </a:extLst>
          </p:cNvPr>
          <p:cNvGrpSpPr/>
          <p:nvPr/>
        </p:nvGrpSpPr>
        <p:grpSpPr>
          <a:xfrm>
            <a:off x="404488" y="174705"/>
            <a:ext cx="991944" cy="991944"/>
            <a:chOff x="404488" y="174705"/>
            <a:chExt cx="991944" cy="9919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A4E9D6-5A77-4EC4-A517-57F4339A1E25}"/>
                </a:ext>
              </a:extLst>
            </p:cNvPr>
            <p:cNvSpPr/>
            <p:nvPr/>
          </p:nvSpPr>
          <p:spPr>
            <a:xfrm>
              <a:off x="578069" y="346841"/>
              <a:ext cx="648753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6" descr="Hasil gambar untuk menu bar icon">
              <a:extLst>
                <a:ext uri="{FF2B5EF4-FFF2-40B4-BE49-F238E27FC236}">
                  <a16:creationId xmlns:a16="http://schemas.microsoft.com/office/drawing/2014/main" id="{CC12A275-7B31-42C2-A3FE-2FDA1F158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88" y="174705"/>
              <a:ext cx="991944" cy="99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asil gambar untuk lifestyle vector">
            <a:extLst>
              <a:ext uri="{FF2B5EF4-FFF2-40B4-BE49-F238E27FC236}">
                <a16:creationId xmlns:a16="http://schemas.microsoft.com/office/drawing/2014/main" id="{636DD222-153A-437D-A5DC-0065D6816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29" t="36309" b="35384"/>
          <a:stretch/>
        </p:blipFill>
        <p:spPr bwMode="auto">
          <a:xfrm>
            <a:off x="477078" y="3095758"/>
            <a:ext cx="1827143" cy="15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F4AAF2-B072-4B79-B9CB-3EBA37DA4E54}"/>
              </a:ext>
            </a:extLst>
          </p:cNvPr>
          <p:cNvSpPr/>
          <p:nvPr/>
        </p:nvSpPr>
        <p:spPr>
          <a:xfrm>
            <a:off x="1546498" y="1853019"/>
            <a:ext cx="20357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rgbClr val="E2CCC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SKIN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02CB09-3FBF-4744-B527-37A18AF56832}"/>
              </a:ext>
            </a:extLst>
          </p:cNvPr>
          <p:cNvSpPr/>
          <p:nvPr/>
        </p:nvSpPr>
        <p:spPr>
          <a:xfrm>
            <a:off x="238539" y="1338785"/>
            <a:ext cx="477078" cy="470651"/>
          </a:xfrm>
          <a:prstGeom prst="ellipse">
            <a:avLst/>
          </a:prstGeom>
          <a:solidFill>
            <a:srgbClr val="E2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7972CBB-BF49-446A-A9AD-6D2DBF4E7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4" b="68871"/>
          <a:stretch/>
        </p:blipFill>
        <p:spPr>
          <a:xfrm>
            <a:off x="707098" y="1084527"/>
            <a:ext cx="1597123" cy="153698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41E4723-869A-4E51-A455-9CD9D2056E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6" r="32493" b="68316"/>
          <a:stretch/>
        </p:blipFill>
        <p:spPr>
          <a:xfrm>
            <a:off x="339055" y="4668177"/>
            <a:ext cx="1970282" cy="171274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ADE4633-93A9-42E8-A926-A39DCF88482D}"/>
              </a:ext>
            </a:extLst>
          </p:cNvPr>
          <p:cNvSpPr/>
          <p:nvPr/>
        </p:nvSpPr>
        <p:spPr>
          <a:xfrm>
            <a:off x="238539" y="2978315"/>
            <a:ext cx="477078" cy="470651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C59BD9-D544-49ED-826B-7FAF0879D170}"/>
              </a:ext>
            </a:extLst>
          </p:cNvPr>
          <p:cNvSpPr/>
          <p:nvPr/>
        </p:nvSpPr>
        <p:spPr>
          <a:xfrm>
            <a:off x="1922438" y="3444789"/>
            <a:ext cx="1597124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LIFESTYLE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FB8733-5E5E-4408-A22D-601FB4AAEE1B}"/>
              </a:ext>
            </a:extLst>
          </p:cNvPr>
          <p:cNvSpPr/>
          <p:nvPr/>
        </p:nvSpPr>
        <p:spPr>
          <a:xfrm>
            <a:off x="165949" y="4855366"/>
            <a:ext cx="477078" cy="470651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5A4021-9608-484A-9EA6-10C98D25C6D4}"/>
              </a:ext>
            </a:extLst>
          </p:cNvPr>
          <p:cNvSpPr/>
          <p:nvPr/>
        </p:nvSpPr>
        <p:spPr>
          <a:xfrm>
            <a:off x="2072634" y="5373363"/>
            <a:ext cx="1970281" cy="400110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BE20E6-DEA9-4E3C-B2AE-CEE7DE64CFC9}"/>
              </a:ext>
            </a:extLst>
          </p:cNvPr>
          <p:cNvSpPr/>
          <p:nvPr/>
        </p:nvSpPr>
        <p:spPr>
          <a:xfrm>
            <a:off x="4929808" y="1084527"/>
            <a:ext cx="834887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Nova Cond Light" panose="020B0306020202020204" pitchFamily="34" charset="0"/>
              </a:rPr>
              <a:t>3.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33AB5D-A458-4538-AFEC-E643D95F8836}"/>
              </a:ext>
            </a:extLst>
          </p:cNvPr>
          <p:cNvSpPr/>
          <p:nvPr/>
        </p:nvSpPr>
        <p:spPr>
          <a:xfrm>
            <a:off x="5678556" y="1075750"/>
            <a:ext cx="6367670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rgbClr val="FF0000"/>
                </a:solidFill>
                <a:latin typeface="Arial Nova Cond Light" panose="020B0306020202020204" pitchFamily="34" charset="0"/>
              </a:rPr>
              <a:t>Describe your skin from forehead to chin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2BBAF9-D5DF-4834-AAC0-1C889EDB66FE}"/>
              </a:ext>
            </a:extLst>
          </p:cNvPr>
          <p:cNvSpPr/>
          <p:nvPr/>
        </p:nvSpPr>
        <p:spPr>
          <a:xfrm>
            <a:off x="5678556" y="2978315"/>
            <a:ext cx="6367670" cy="67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Dry or rough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Oily all over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Excess oil on t-zone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Uneven tone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Lines and creases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 Nova Cond Light" panose="020B0306020202020204" pitchFamily="34" charset="0"/>
              </a:rPr>
              <a:t>All is well</a:t>
            </a:r>
          </a:p>
        </p:txBody>
      </p:sp>
      <p:cxnSp>
        <p:nvCxnSpPr>
          <p:cNvPr id="4101" name="Straight Arrow Connector 4100">
            <a:extLst>
              <a:ext uri="{FF2B5EF4-FFF2-40B4-BE49-F238E27FC236}">
                <a16:creationId xmlns:a16="http://schemas.microsoft.com/office/drawing/2014/main" id="{4FC8A336-BBC7-4CB1-9F10-5F75EC65D8C8}"/>
              </a:ext>
            </a:extLst>
          </p:cNvPr>
          <p:cNvCxnSpPr>
            <a:cxnSpLocks/>
          </p:cNvCxnSpPr>
          <p:nvPr/>
        </p:nvCxnSpPr>
        <p:spPr>
          <a:xfrm>
            <a:off x="10535478" y="5980142"/>
            <a:ext cx="725557" cy="0"/>
          </a:xfrm>
          <a:prstGeom prst="straightConnector1">
            <a:avLst/>
          </a:prstGeom>
          <a:ln w="57150">
            <a:solidFill>
              <a:srgbClr val="F2E7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009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1280</Words>
  <Application>Microsoft Office PowerPoint</Application>
  <PresentationFormat>Widescreen</PresentationFormat>
  <Paragraphs>442</Paragraphs>
  <Slides>41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Arial monospaced for SAP</vt:lpstr>
      <vt:lpstr>Arial Nova</vt:lpstr>
      <vt:lpstr>Arial Nova Cond Light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Miranda, Yolla</dc:creator>
  <cp:lastModifiedBy>Miranda, Yolla</cp:lastModifiedBy>
  <cp:revision>79</cp:revision>
  <dcterms:created xsi:type="dcterms:W3CDTF">2019-07-04T15:06:13Z</dcterms:created>
  <dcterms:modified xsi:type="dcterms:W3CDTF">2019-07-21T08:17:28Z</dcterms:modified>
</cp:coreProperties>
</file>